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2" r:id="rId6"/>
    <p:sldId id="263" r:id="rId7"/>
    <p:sldId id="265" r:id="rId8"/>
    <p:sldId id="267" r:id="rId9"/>
    <p:sldId id="266" r:id="rId10"/>
    <p:sldId id="268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2CA6-3AE0-4F43-BEDC-C816BF4B9515}" type="datetimeFigureOut">
              <a:rPr lang="pt-BR" smtClean="0"/>
              <a:t>20/02/2026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F16A-1042-4BF3-8698-66DF5AFC48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544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2CA6-3AE0-4F43-BEDC-C816BF4B9515}" type="datetimeFigureOut">
              <a:rPr lang="pt-BR" smtClean="0"/>
              <a:t>20/02/2026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F16A-1042-4BF3-8698-66DF5AFC48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2114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2CA6-3AE0-4F43-BEDC-C816BF4B9515}" type="datetimeFigureOut">
              <a:rPr lang="pt-BR" smtClean="0"/>
              <a:t>20/02/2026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F16A-1042-4BF3-8698-66DF5AFC48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2204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2CA6-3AE0-4F43-BEDC-C816BF4B9515}" type="datetimeFigureOut">
              <a:rPr lang="pt-BR" smtClean="0"/>
              <a:t>20/02/2026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F16A-1042-4BF3-8698-66DF5AFC48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1169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2CA6-3AE0-4F43-BEDC-C816BF4B9515}" type="datetimeFigureOut">
              <a:rPr lang="pt-BR" smtClean="0"/>
              <a:t>20/02/2026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F16A-1042-4BF3-8698-66DF5AFC48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1836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2CA6-3AE0-4F43-BEDC-C816BF4B9515}" type="datetimeFigureOut">
              <a:rPr lang="pt-BR" smtClean="0"/>
              <a:t>20/02/2026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F16A-1042-4BF3-8698-66DF5AFC48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1953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2CA6-3AE0-4F43-BEDC-C816BF4B9515}" type="datetimeFigureOut">
              <a:rPr lang="pt-BR" smtClean="0"/>
              <a:t>20/02/2026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F16A-1042-4BF3-8698-66DF5AFC48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8030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2CA6-3AE0-4F43-BEDC-C816BF4B9515}" type="datetimeFigureOut">
              <a:rPr lang="pt-BR" smtClean="0"/>
              <a:t>20/02/2026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F16A-1042-4BF3-8698-66DF5AFC48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1068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2CA6-3AE0-4F43-BEDC-C816BF4B9515}" type="datetimeFigureOut">
              <a:rPr lang="pt-BR" smtClean="0"/>
              <a:t>20/02/2026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F16A-1042-4BF3-8698-66DF5AFC48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096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2CA6-3AE0-4F43-BEDC-C816BF4B9515}" type="datetimeFigureOut">
              <a:rPr lang="pt-BR" smtClean="0"/>
              <a:t>20/02/2026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F16A-1042-4BF3-8698-66DF5AFC48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3972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82CA6-3AE0-4F43-BEDC-C816BF4B9515}" type="datetimeFigureOut">
              <a:rPr lang="pt-BR" smtClean="0"/>
              <a:t>20/02/2026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F16A-1042-4BF3-8698-66DF5AFC48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570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82CA6-3AE0-4F43-BEDC-C816BF4B9515}" type="datetimeFigureOut">
              <a:rPr lang="pt-BR" smtClean="0"/>
              <a:t>20/02/2026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5F16A-1042-4BF3-8698-66DF5AFC48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1958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image" Target="NUL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930102" y="1994264"/>
            <a:ext cx="25080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PROPOSTA TÉCNICA</a:t>
            </a:r>
            <a:endParaRPr lang="pt-BR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930102" y="2416387"/>
            <a:ext cx="542715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TÍTULO DO PROJETO, EM LETRA MAIÚSCULA, FONTE 36, NEGRITO</a:t>
            </a:r>
            <a:endParaRPr lang="pt-BR" sz="3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930102" y="4441614"/>
            <a:ext cx="26365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NOME DA EMPRESA</a:t>
            </a:r>
            <a:endParaRPr lang="pt-BR" sz="20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0" name="Conector reto 9"/>
          <p:cNvCxnSpPr/>
          <p:nvPr/>
        </p:nvCxnSpPr>
        <p:spPr>
          <a:xfrm>
            <a:off x="6819288" y="690154"/>
            <a:ext cx="0" cy="547769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7" name="Grupo 16"/>
          <p:cNvGrpSpPr/>
          <p:nvPr/>
        </p:nvGrpSpPr>
        <p:grpSpPr>
          <a:xfrm>
            <a:off x="7281320" y="1703623"/>
            <a:ext cx="3960576" cy="3450754"/>
            <a:chOff x="7281320" y="1145143"/>
            <a:chExt cx="3960576" cy="3450754"/>
          </a:xfrm>
        </p:grpSpPr>
        <p:pic>
          <p:nvPicPr>
            <p:cNvPr id="7" name="Imagem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81320" y="1145143"/>
              <a:ext cx="2160576" cy="2160000"/>
            </a:xfrm>
            <a:prstGeom prst="rect">
              <a:avLst/>
            </a:prstGeom>
          </p:spPr>
        </p:pic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41896" y="1325143"/>
              <a:ext cx="1800000" cy="1800000"/>
            </a:xfrm>
            <a:prstGeom prst="rect">
              <a:avLst/>
            </a:prstGeom>
          </p:spPr>
        </p:pic>
        <p:sp>
          <p:nvSpPr>
            <p:cNvPr id="11" name="CaixaDeTexto 10"/>
            <p:cNvSpPr txBox="1"/>
            <p:nvPr/>
          </p:nvSpPr>
          <p:spPr>
            <a:xfrm>
              <a:off x="7281320" y="3500096"/>
              <a:ext cx="36716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 smtClean="0">
                  <a:latin typeface="Segoe UI" panose="020B0502040204020203" pitchFamily="34" charset="0"/>
                  <a:cs typeface="Segoe UI" panose="020B0502040204020203" pitchFamily="34" charset="0"/>
                </a:rPr>
                <a:t>POLO DE INOVAÇÃO DE MATÃO</a:t>
              </a:r>
              <a:endParaRPr lang="pt-BR" b="1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7281320" y="3850991"/>
              <a:ext cx="22215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Segoe UI" panose="020B0502040204020203" pitchFamily="34" charset="0"/>
                  <a:cs typeface="Segoe UI" panose="020B0502040204020203" pitchFamily="34" charset="0"/>
                </a:rPr>
                <a:t>UNIDADE EMBRAPII</a:t>
              </a:r>
              <a:endParaRPr lang="pt-BR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" name="CaixaDeTexto 12"/>
            <p:cNvSpPr txBox="1"/>
            <p:nvPr/>
          </p:nvSpPr>
          <p:spPr>
            <a:xfrm>
              <a:off x="7281320" y="4318898"/>
              <a:ext cx="32791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>
                  <a:solidFill>
                    <a:schemeClr val="bg1">
                      <a:lumMod val="5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TECNOLOGIA E ENGENHARIA DE ALIMENTOS</a:t>
              </a:r>
              <a:endParaRPr lang="pt-BR" sz="12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cxnSp>
          <p:nvCxnSpPr>
            <p:cNvPr id="15" name="Conector reto 14"/>
            <p:cNvCxnSpPr/>
            <p:nvPr/>
          </p:nvCxnSpPr>
          <p:spPr>
            <a:xfrm>
              <a:off x="7401553" y="4266346"/>
              <a:ext cx="3396343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4308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930102" y="1994264"/>
            <a:ext cx="25080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PROPOSTA TÉCNICA</a:t>
            </a:r>
            <a:endParaRPr lang="pt-BR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930102" y="2416387"/>
            <a:ext cx="542715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TÍTULO DO PROJETO, EM LETRA MAIÚSCULA, FONTE 36, NEGRITO</a:t>
            </a:r>
            <a:endParaRPr lang="pt-BR" sz="3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930102" y="4441614"/>
            <a:ext cx="26365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NOME DA EMPRESA</a:t>
            </a:r>
            <a:endParaRPr lang="pt-BR" sz="20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0" name="Conector reto 9"/>
          <p:cNvCxnSpPr/>
          <p:nvPr/>
        </p:nvCxnSpPr>
        <p:spPr>
          <a:xfrm>
            <a:off x="6819288" y="690154"/>
            <a:ext cx="0" cy="547769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7" name="Grupo 16"/>
          <p:cNvGrpSpPr/>
          <p:nvPr/>
        </p:nvGrpSpPr>
        <p:grpSpPr>
          <a:xfrm>
            <a:off x="7281320" y="1703623"/>
            <a:ext cx="3960576" cy="3450754"/>
            <a:chOff x="7281320" y="1145143"/>
            <a:chExt cx="3960576" cy="3450754"/>
          </a:xfrm>
        </p:grpSpPr>
        <p:pic>
          <p:nvPicPr>
            <p:cNvPr id="7" name="Imagem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81320" y="1145143"/>
              <a:ext cx="2160576" cy="2160000"/>
            </a:xfrm>
            <a:prstGeom prst="rect">
              <a:avLst/>
            </a:prstGeom>
          </p:spPr>
        </p:pic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41896" y="1325143"/>
              <a:ext cx="1800000" cy="1800000"/>
            </a:xfrm>
            <a:prstGeom prst="rect">
              <a:avLst/>
            </a:prstGeom>
          </p:spPr>
        </p:pic>
        <p:sp>
          <p:nvSpPr>
            <p:cNvPr id="11" name="CaixaDeTexto 10"/>
            <p:cNvSpPr txBox="1"/>
            <p:nvPr/>
          </p:nvSpPr>
          <p:spPr>
            <a:xfrm>
              <a:off x="7281320" y="3500096"/>
              <a:ext cx="36716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 smtClean="0">
                  <a:latin typeface="Segoe UI" panose="020B0502040204020203" pitchFamily="34" charset="0"/>
                  <a:cs typeface="Segoe UI" panose="020B0502040204020203" pitchFamily="34" charset="0"/>
                </a:rPr>
                <a:t>POLO DE INOVAÇÃO DE MATÃO</a:t>
              </a:r>
              <a:endParaRPr lang="pt-BR" b="1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7281320" y="3850991"/>
              <a:ext cx="22215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Segoe UI" panose="020B0502040204020203" pitchFamily="34" charset="0"/>
                  <a:cs typeface="Segoe UI" panose="020B0502040204020203" pitchFamily="34" charset="0"/>
                </a:rPr>
                <a:t>UNIDADE EMBRAPII</a:t>
              </a:r>
              <a:endParaRPr lang="pt-BR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" name="CaixaDeTexto 12"/>
            <p:cNvSpPr txBox="1"/>
            <p:nvPr/>
          </p:nvSpPr>
          <p:spPr>
            <a:xfrm>
              <a:off x="7281320" y="4318898"/>
              <a:ext cx="32791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>
                  <a:solidFill>
                    <a:schemeClr val="bg1">
                      <a:lumMod val="5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TECNOLOGIA E ENGENHARIA DE ALIMENTOS</a:t>
              </a:r>
              <a:endParaRPr lang="pt-BR" sz="12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cxnSp>
          <p:nvCxnSpPr>
            <p:cNvPr id="15" name="Conector reto 14"/>
            <p:cNvCxnSpPr/>
            <p:nvPr/>
          </p:nvCxnSpPr>
          <p:spPr>
            <a:xfrm>
              <a:off x="7401553" y="4266346"/>
              <a:ext cx="3396343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61762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ector reto 9"/>
          <p:cNvCxnSpPr/>
          <p:nvPr/>
        </p:nvCxnSpPr>
        <p:spPr>
          <a:xfrm>
            <a:off x="6819288" y="690154"/>
            <a:ext cx="0" cy="547769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CaixaDeTexto 13"/>
          <p:cNvSpPr txBox="1"/>
          <p:nvPr/>
        </p:nvSpPr>
        <p:spPr>
          <a:xfrm>
            <a:off x="7466831" y="1496947"/>
            <a:ext cx="30176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COORDENADOR DE PROJETO</a:t>
            </a:r>
            <a:endParaRPr lang="pt-BR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7466831" y="1835501"/>
            <a:ext cx="22915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Nome do Coordenador</a:t>
            </a:r>
            <a:endParaRPr lang="pt-BR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7466831" y="2512609"/>
            <a:ext cx="18133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EQUIPE TÉCNICA</a:t>
            </a:r>
            <a:endParaRPr lang="pt-BR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7466831" y="2851163"/>
            <a:ext cx="909223" cy="26318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Nome 1</a:t>
            </a:r>
          </a:p>
          <a:p>
            <a:pPr>
              <a:lnSpc>
                <a:spcPct val="150000"/>
              </a:lnSpc>
            </a:pPr>
            <a:r>
              <a:rPr lang="pt-BR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Nome 2</a:t>
            </a:r>
          </a:p>
          <a:p>
            <a:pPr>
              <a:lnSpc>
                <a:spcPct val="150000"/>
              </a:lnSpc>
            </a:pPr>
            <a:r>
              <a:rPr lang="pt-BR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Nome 3</a:t>
            </a:r>
          </a:p>
          <a:p>
            <a:pPr>
              <a:lnSpc>
                <a:spcPct val="150000"/>
              </a:lnSpc>
            </a:pPr>
            <a:r>
              <a:rPr lang="pt-BR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Nome 4</a:t>
            </a:r>
          </a:p>
          <a:p>
            <a:pPr>
              <a:lnSpc>
                <a:spcPct val="150000"/>
              </a:lnSpc>
            </a:pPr>
            <a:r>
              <a:rPr lang="pt-BR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Nome 5</a:t>
            </a:r>
          </a:p>
          <a:p>
            <a:pPr>
              <a:lnSpc>
                <a:spcPct val="150000"/>
              </a:lnSpc>
            </a:pPr>
            <a:r>
              <a:rPr lang="pt-BR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Nome 6</a:t>
            </a:r>
          </a:p>
          <a:p>
            <a:pPr>
              <a:lnSpc>
                <a:spcPct val="150000"/>
              </a:lnSpc>
            </a:pPr>
            <a:r>
              <a:rPr lang="pt-BR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Nome 7</a:t>
            </a:r>
            <a:endParaRPr lang="pt-BR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5" name="Gráfico 17">
            <a:extLst>
              <a:ext uri="{FF2B5EF4-FFF2-40B4-BE49-F238E27FC236}">
                <a16:creationId xmlns="" xmlns:a16="http://schemas.microsoft.com/office/drawing/2014/main" id="{AEE83C34-B51D-1959-6193-C63337337F9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 l="70132"/>
          <a:stretch/>
        </p:blipFill>
        <p:spPr>
          <a:xfrm>
            <a:off x="1396956" y="1167095"/>
            <a:ext cx="4124278" cy="4523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01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607207" y="847513"/>
            <a:ext cx="358386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6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ESCOPO DO PROJETO</a:t>
            </a:r>
            <a:endParaRPr lang="pt-BR" sz="2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980191" y="2306494"/>
            <a:ext cx="10155810" cy="34531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00"/>
              </a:lnSpc>
            </a:pPr>
            <a:r>
              <a:rPr lang="pt-BR" dirty="0" smtClean="0">
                <a:latin typeface="Segoe UI" panose="020B0502040204020203" pitchFamily="34" charset="0"/>
                <a:cs typeface="Segoe UI" panose="020B0502040204020203" pitchFamily="34" charset="0"/>
              </a:rPr>
              <a:t>ESCREVA AQUI O ESCOPO DO PROJETO ALINHADO COM A EMPRESA.</a:t>
            </a:r>
          </a:p>
          <a:p>
            <a:pPr>
              <a:lnSpc>
                <a:spcPts val="2400"/>
              </a:lnSpc>
            </a:pPr>
            <a:r>
              <a:rPr lang="pt-BR" dirty="0" err="1" smtClean="0">
                <a:latin typeface="Segoe UI" panose="020B0502040204020203" pitchFamily="34" charset="0"/>
                <a:cs typeface="Segoe UI" panose="020B0502040204020203" pitchFamily="34" charset="0"/>
              </a:rPr>
              <a:t>Lorem</a:t>
            </a:r>
            <a:r>
              <a:rPr lang="pt-BR" dirty="0" smtClean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ipsum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dolor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sit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amet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consectetur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adipiscing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elit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Phasellus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malesuada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maximus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enim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sit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amet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elementum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turpis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facilisis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tempus.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Interdum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malesuada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fames ac ante ipsum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primis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in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faucibus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Quisque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feugiat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sit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amet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tellus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a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pretium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Integer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vitae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risus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felis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Phasellus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eget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egestas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ex.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Vestibulum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ante ipsum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primis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in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faucibus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orci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luctus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ultrices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posuere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cubilia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curae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;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Morbi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egestas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rhoncus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ex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eu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malesuada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Vestibulum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pulvinar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metus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quis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eros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ullamcorper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porttitor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Donec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feugiat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odio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non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lobortis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tincidunt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, mi libero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aliquet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ipsum,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nec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sodales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tortor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erat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at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dui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Praesent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cursus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aliquam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tincidunt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Praesent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blandit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dictum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sem, eu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dictum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magna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lacinia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in.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Phasellus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luctus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justo ut nunc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dictum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vestibulum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Nullam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condimentum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augue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et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posuere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ullamcorper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lectus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massa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semper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magna,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at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molestie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sapien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dolor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ut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sapien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Fusce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dignissim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tellus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in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ligula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luctus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cursus</a:t>
            </a:r>
            <a:r>
              <a:rPr lang="pt-BR" dirty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endParaRPr lang="pt-BR" dirty="0" smtClean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7" name="Conector reto 6"/>
          <p:cNvCxnSpPr/>
          <p:nvPr/>
        </p:nvCxnSpPr>
        <p:spPr>
          <a:xfrm flipH="1" flipV="1">
            <a:off x="1056000" y="1521823"/>
            <a:ext cx="10080000" cy="217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aixaDeTexto 7"/>
          <p:cNvSpPr txBox="1"/>
          <p:nvPr/>
        </p:nvSpPr>
        <p:spPr>
          <a:xfrm>
            <a:off x="7547645" y="6244045"/>
            <a:ext cx="35883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 smtClean="0"/>
              <a:t>POLO DE INOVAÇÃO DE MATÃO </a:t>
            </a:r>
            <a:r>
              <a:rPr lang="pt-BR" sz="1200" dirty="0" smtClean="0"/>
              <a:t>– UNIDADE EMBRAPII</a:t>
            </a:r>
            <a:endParaRPr lang="pt-BR" sz="1200" dirty="0"/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200" y="824400"/>
            <a:ext cx="5400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03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607207" y="847513"/>
            <a:ext cx="310020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6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MACROENTREGAS</a:t>
            </a:r>
            <a:endParaRPr lang="pt-BR" sz="2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7" name="Conector reto 6"/>
          <p:cNvCxnSpPr/>
          <p:nvPr/>
        </p:nvCxnSpPr>
        <p:spPr>
          <a:xfrm flipH="1" flipV="1">
            <a:off x="1056000" y="1521823"/>
            <a:ext cx="10080000" cy="217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aixaDeTexto 7"/>
          <p:cNvSpPr txBox="1"/>
          <p:nvPr/>
        </p:nvSpPr>
        <p:spPr>
          <a:xfrm>
            <a:off x="7547645" y="6244045"/>
            <a:ext cx="35883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 smtClean="0"/>
              <a:t>POLO DE INOVAÇÃO DE MATÃO </a:t>
            </a:r>
            <a:r>
              <a:rPr lang="pt-BR" sz="1200" dirty="0" smtClean="0"/>
              <a:t>– UNIDADE EMBRAPII</a:t>
            </a:r>
            <a:endParaRPr lang="pt-BR" sz="1200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200" y="824400"/>
            <a:ext cx="540000" cy="54000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870857" y="2281646"/>
            <a:ext cx="2287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Segoe UI" panose="020B0502040204020203" pitchFamily="34" charset="0"/>
                <a:cs typeface="Segoe UI" panose="020B0502040204020203" pitchFamily="34" charset="0"/>
              </a:rPr>
              <a:t>MACROENTREGA #1</a:t>
            </a:r>
            <a:endParaRPr lang="pt-BR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6740434" y="2281646"/>
            <a:ext cx="43955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Entregáveis da etapa.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Lorem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 ipsum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dolor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sit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amet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consectetur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adipiscing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elit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Phasellus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malesuada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maximus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enim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sit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sz="1400" dirty="0" err="1" smtClean="0">
                <a:latin typeface="Segoe UI" panose="020B0502040204020203" pitchFamily="34" charset="0"/>
                <a:cs typeface="Segoe UI" panose="020B0502040204020203" pitchFamily="34" charset="0"/>
              </a:rPr>
              <a:t>amet</a:t>
            </a:r>
            <a:endParaRPr lang="pt-B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22" name="Grupo 21"/>
          <p:cNvGrpSpPr/>
          <p:nvPr/>
        </p:nvGrpSpPr>
        <p:grpSpPr>
          <a:xfrm>
            <a:off x="4205526" y="2281646"/>
            <a:ext cx="1487596" cy="369332"/>
            <a:chOff x="4025526" y="2281646"/>
            <a:chExt cx="1487596" cy="369332"/>
          </a:xfrm>
        </p:grpSpPr>
        <p:sp>
          <p:nvSpPr>
            <p:cNvPr id="9" name="CaixaDeTexto 8"/>
            <p:cNvSpPr txBox="1"/>
            <p:nvPr/>
          </p:nvSpPr>
          <p:spPr>
            <a:xfrm>
              <a:off x="4358639" y="2281646"/>
              <a:ext cx="11544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Segoe UI" panose="020B0502040204020203" pitchFamily="34" charset="0"/>
                  <a:cs typeface="Segoe UI" panose="020B0502040204020203" pitchFamily="34" charset="0"/>
                </a:rPr>
                <a:t>XX meses</a:t>
              </a:r>
              <a:endParaRPr lang="pt-BR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11" name="Imagem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25526" y="2286312"/>
              <a:ext cx="360000" cy="360000"/>
            </a:xfrm>
            <a:prstGeom prst="rect">
              <a:avLst/>
            </a:prstGeom>
          </p:spPr>
        </p:pic>
      </p:grpSp>
      <p:sp>
        <p:nvSpPr>
          <p:cNvPr id="25" name="CaixaDeTexto 24"/>
          <p:cNvSpPr txBox="1"/>
          <p:nvPr/>
        </p:nvSpPr>
        <p:spPr>
          <a:xfrm>
            <a:off x="870857" y="3577045"/>
            <a:ext cx="2287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Segoe UI" panose="020B0502040204020203" pitchFamily="34" charset="0"/>
                <a:cs typeface="Segoe UI" panose="020B0502040204020203" pitchFamily="34" charset="0"/>
              </a:rPr>
              <a:t>MACROENTREGA #1</a:t>
            </a:r>
            <a:endParaRPr lang="pt-BR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6740434" y="3577045"/>
            <a:ext cx="43955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Entregáveis da etapa.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Lorem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 ipsum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dolor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sit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amet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consectetur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adipiscing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elit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Phasellus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malesuada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maximus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enim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sit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sz="1400" dirty="0" err="1" smtClean="0">
                <a:latin typeface="Segoe UI" panose="020B0502040204020203" pitchFamily="34" charset="0"/>
                <a:cs typeface="Segoe UI" panose="020B0502040204020203" pitchFamily="34" charset="0"/>
              </a:rPr>
              <a:t>amet</a:t>
            </a:r>
            <a:endParaRPr lang="pt-B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27" name="Grupo 26"/>
          <p:cNvGrpSpPr/>
          <p:nvPr/>
        </p:nvGrpSpPr>
        <p:grpSpPr>
          <a:xfrm>
            <a:off x="4205526" y="3577045"/>
            <a:ext cx="1487596" cy="369332"/>
            <a:chOff x="4025526" y="2281646"/>
            <a:chExt cx="1487596" cy="369332"/>
          </a:xfrm>
        </p:grpSpPr>
        <p:sp>
          <p:nvSpPr>
            <p:cNvPr id="28" name="CaixaDeTexto 27"/>
            <p:cNvSpPr txBox="1"/>
            <p:nvPr/>
          </p:nvSpPr>
          <p:spPr>
            <a:xfrm>
              <a:off x="4358639" y="2281646"/>
              <a:ext cx="11544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Segoe UI" panose="020B0502040204020203" pitchFamily="34" charset="0"/>
                  <a:cs typeface="Segoe UI" panose="020B0502040204020203" pitchFamily="34" charset="0"/>
                </a:rPr>
                <a:t>XX meses</a:t>
              </a:r>
              <a:endParaRPr lang="pt-BR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29" name="Imagem 2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25526" y="2286312"/>
              <a:ext cx="360000" cy="360000"/>
            </a:xfrm>
            <a:prstGeom prst="rect">
              <a:avLst/>
            </a:prstGeom>
          </p:spPr>
        </p:pic>
      </p:grpSp>
      <p:sp>
        <p:nvSpPr>
          <p:cNvPr id="31" name="CaixaDeTexto 30"/>
          <p:cNvSpPr txBox="1"/>
          <p:nvPr/>
        </p:nvSpPr>
        <p:spPr>
          <a:xfrm>
            <a:off x="870857" y="4872445"/>
            <a:ext cx="2287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Segoe UI" panose="020B0502040204020203" pitchFamily="34" charset="0"/>
                <a:cs typeface="Segoe UI" panose="020B0502040204020203" pitchFamily="34" charset="0"/>
              </a:rPr>
              <a:t>MACROENTREGA #1</a:t>
            </a:r>
            <a:endParaRPr lang="pt-BR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2" name="CaixaDeTexto 31"/>
          <p:cNvSpPr txBox="1"/>
          <p:nvPr/>
        </p:nvSpPr>
        <p:spPr>
          <a:xfrm>
            <a:off x="6740434" y="4872445"/>
            <a:ext cx="43955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Entregáveis da etapa.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Lorem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 ipsum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dolor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sit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amet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consectetur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adipiscing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elit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Phasellus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malesuada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maximus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enim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pt-BR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sit</a:t>
            </a:r>
            <a:r>
              <a:rPr lang="pt-BR" sz="1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BR" sz="1400" dirty="0" err="1" smtClean="0">
                <a:latin typeface="Segoe UI" panose="020B0502040204020203" pitchFamily="34" charset="0"/>
                <a:cs typeface="Segoe UI" panose="020B0502040204020203" pitchFamily="34" charset="0"/>
              </a:rPr>
              <a:t>amet</a:t>
            </a:r>
            <a:endParaRPr lang="pt-B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33" name="Grupo 32"/>
          <p:cNvGrpSpPr/>
          <p:nvPr/>
        </p:nvGrpSpPr>
        <p:grpSpPr>
          <a:xfrm>
            <a:off x="4205526" y="4872445"/>
            <a:ext cx="1487596" cy="369332"/>
            <a:chOff x="4025526" y="2281646"/>
            <a:chExt cx="1487596" cy="369332"/>
          </a:xfrm>
        </p:grpSpPr>
        <p:sp>
          <p:nvSpPr>
            <p:cNvPr id="34" name="CaixaDeTexto 33"/>
            <p:cNvSpPr txBox="1"/>
            <p:nvPr/>
          </p:nvSpPr>
          <p:spPr>
            <a:xfrm>
              <a:off x="4358639" y="2281646"/>
              <a:ext cx="11544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>
                  <a:latin typeface="Segoe UI" panose="020B0502040204020203" pitchFamily="34" charset="0"/>
                  <a:cs typeface="Segoe UI" panose="020B0502040204020203" pitchFamily="34" charset="0"/>
                </a:rPr>
                <a:t>XX meses</a:t>
              </a:r>
              <a:endParaRPr lang="pt-BR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35" name="Imagem 3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25526" y="2286312"/>
              <a:ext cx="360000" cy="360000"/>
            </a:xfrm>
            <a:prstGeom prst="rect">
              <a:avLst/>
            </a:prstGeom>
          </p:spPr>
        </p:pic>
      </p:grpSp>
      <p:cxnSp>
        <p:nvCxnSpPr>
          <p:cNvPr id="36" name="Conector reto 35"/>
          <p:cNvCxnSpPr/>
          <p:nvPr/>
        </p:nvCxnSpPr>
        <p:spPr>
          <a:xfrm flipH="1" flipV="1">
            <a:off x="870857" y="3297589"/>
            <a:ext cx="10080000" cy="2177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Conector reto 36"/>
          <p:cNvCxnSpPr/>
          <p:nvPr/>
        </p:nvCxnSpPr>
        <p:spPr>
          <a:xfrm flipH="1" flipV="1">
            <a:off x="870857" y="4592988"/>
            <a:ext cx="10080000" cy="2177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Retângulo 37"/>
          <p:cNvSpPr/>
          <p:nvPr/>
        </p:nvSpPr>
        <p:spPr>
          <a:xfrm>
            <a:off x="5216434" y="824400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1200" i="1" dirty="0" smtClean="0">
                <a:solidFill>
                  <a:srgbClr val="FF0000"/>
                </a:solidFill>
              </a:rPr>
              <a:t>Se o projeto precisar de mais do que três </a:t>
            </a:r>
            <a:r>
              <a:rPr lang="pt-BR" sz="1200" i="1" dirty="0" err="1" smtClean="0">
                <a:solidFill>
                  <a:srgbClr val="FF0000"/>
                </a:solidFill>
              </a:rPr>
              <a:t>macroentregas</a:t>
            </a:r>
            <a:r>
              <a:rPr lang="pt-BR" sz="1200" i="1" dirty="0" smtClean="0">
                <a:solidFill>
                  <a:srgbClr val="FF0000"/>
                </a:solidFill>
              </a:rPr>
              <a:t>, duplicar este slide, para inserir as </a:t>
            </a:r>
            <a:r>
              <a:rPr lang="pt-BR" sz="1200" i="1" dirty="0" smtClean="0">
                <a:solidFill>
                  <a:srgbClr val="FF0000"/>
                </a:solidFill>
              </a:rPr>
              <a:t>outras </a:t>
            </a:r>
            <a:r>
              <a:rPr lang="pt-BR" sz="1200" i="1" dirty="0" err="1" smtClean="0">
                <a:solidFill>
                  <a:srgbClr val="FF0000"/>
                </a:solidFill>
              </a:rPr>
              <a:t>macroentregas</a:t>
            </a:r>
            <a:endParaRPr lang="pt-BR" sz="12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07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607207" y="847513"/>
            <a:ext cx="345883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6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RISCOS DO PROJETO</a:t>
            </a:r>
            <a:endParaRPr lang="pt-BR" sz="2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980191" y="2306494"/>
            <a:ext cx="1015581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00"/>
              </a:lnSpc>
            </a:pPr>
            <a:r>
              <a:rPr lang="pt-BR" dirty="0" smtClean="0"/>
              <a:t>ESCREVA AQUI OS EVENTUAIS RISCOS DO PROJETO, SE HOUVER. </a:t>
            </a:r>
            <a:r>
              <a:rPr lang="pt-BR" dirty="0" err="1" smtClean="0"/>
              <a:t>Lorem</a:t>
            </a:r>
            <a:r>
              <a:rPr lang="pt-BR" dirty="0" smtClean="0"/>
              <a:t> </a:t>
            </a:r>
            <a:r>
              <a:rPr lang="pt-BR" dirty="0"/>
              <a:t>ipsum </a:t>
            </a:r>
            <a:r>
              <a:rPr lang="pt-BR" dirty="0" err="1"/>
              <a:t>dolor</a:t>
            </a:r>
            <a:r>
              <a:rPr lang="pt-BR" dirty="0"/>
              <a:t>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, </a:t>
            </a:r>
            <a:r>
              <a:rPr lang="pt-BR" dirty="0" err="1"/>
              <a:t>consectetur</a:t>
            </a:r>
            <a:r>
              <a:rPr lang="pt-BR" dirty="0"/>
              <a:t> </a:t>
            </a:r>
            <a:r>
              <a:rPr lang="pt-BR" dirty="0" err="1"/>
              <a:t>adipiscing</a:t>
            </a:r>
            <a:r>
              <a:rPr lang="pt-BR" dirty="0"/>
              <a:t> </a:t>
            </a:r>
            <a:r>
              <a:rPr lang="pt-BR" dirty="0" err="1"/>
              <a:t>elit</a:t>
            </a:r>
            <a:r>
              <a:rPr lang="pt-BR" dirty="0"/>
              <a:t>. </a:t>
            </a:r>
            <a:r>
              <a:rPr lang="pt-BR" dirty="0" err="1"/>
              <a:t>Phasellus</a:t>
            </a:r>
            <a:r>
              <a:rPr lang="pt-BR" dirty="0"/>
              <a:t> </a:t>
            </a:r>
            <a:r>
              <a:rPr lang="pt-BR" dirty="0" err="1"/>
              <a:t>malesuada</a:t>
            </a:r>
            <a:r>
              <a:rPr lang="pt-BR" dirty="0"/>
              <a:t> </a:t>
            </a:r>
            <a:r>
              <a:rPr lang="pt-BR" dirty="0" err="1"/>
              <a:t>maximus</a:t>
            </a:r>
            <a:r>
              <a:rPr lang="pt-BR" dirty="0"/>
              <a:t> </a:t>
            </a:r>
            <a:r>
              <a:rPr lang="pt-BR" dirty="0" err="1"/>
              <a:t>enim</a:t>
            </a:r>
            <a:r>
              <a:rPr lang="pt-BR" dirty="0"/>
              <a:t>,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 </a:t>
            </a:r>
            <a:r>
              <a:rPr lang="pt-BR" dirty="0" err="1"/>
              <a:t>elementum</a:t>
            </a:r>
            <a:r>
              <a:rPr lang="pt-BR" dirty="0"/>
              <a:t> </a:t>
            </a:r>
            <a:r>
              <a:rPr lang="pt-BR" dirty="0" err="1"/>
              <a:t>turpis</a:t>
            </a:r>
            <a:r>
              <a:rPr lang="pt-BR" dirty="0"/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facilisis</a:t>
            </a:r>
            <a:r>
              <a:rPr lang="pt-BR" dirty="0"/>
              <a:t> tempus. </a:t>
            </a:r>
            <a:r>
              <a:rPr lang="pt-BR" dirty="0" err="1"/>
              <a:t>Interdum</a:t>
            </a:r>
            <a:r>
              <a:rPr lang="pt-BR" dirty="0"/>
              <a:t> et </a:t>
            </a:r>
            <a:r>
              <a:rPr lang="pt-BR" dirty="0" err="1"/>
              <a:t>malesuada</a:t>
            </a:r>
            <a:r>
              <a:rPr lang="pt-BR" dirty="0"/>
              <a:t> fames ac ante ipsum </a:t>
            </a:r>
            <a:r>
              <a:rPr lang="pt-BR" dirty="0" err="1"/>
              <a:t>primis</a:t>
            </a:r>
            <a:r>
              <a:rPr lang="pt-BR" dirty="0"/>
              <a:t> in </a:t>
            </a:r>
            <a:r>
              <a:rPr lang="pt-BR" dirty="0" err="1"/>
              <a:t>faucibus</a:t>
            </a:r>
            <a:r>
              <a:rPr lang="pt-BR" dirty="0"/>
              <a:t>. </a:t>
            </a:r>
            <a:r>
              <a:rPr lang="pt-BR" dirty="0" err="1"/>
              <a:t>Quisque</a:t>
            </a:r>
            <a:r>
              <a:rPr lang="pt-BR" dirty="0"/>
              <a:t> </a:t>
            </a:r>
            <a:r>
              <a:rPr lang="pt-BR" dirty="0" err="1"/>
              <a:t>feugiat</a:t>
            </a:r>
            <a:r>
              <a:rPr lang="pt-BR" dirty="0"/>
              <a:t>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 </a:t>
            </a:r>
            <a:r>
              <a:rPr lang="pt-BR" dirty="0" err="1"/>
              <a:t>tellus</a:t>
            </a:r>
            <a:r>
              <a:rPr lang="pt-BR" dirty="0"/>
              <a:t> a </a:t>
            </a:r>
            <a:r>
              <a:rPr lang="pt-BR" dirty="0" err="1"/>
              <a:t>pretium</a:t>
            </a:r>
            <a:r>
              <a:rPr lang="pt-BR" dirty="0"/>
              <a:t>. </a:t>
            </a:r>
            <a:r>
              <a:rPr lang="pt-BR" dirty="0" err="1"/>
              <a:t>Integer</a:t>
            </a:r>
            <a:r>
              <a:rPr lang="pt-BR" dirty="0"/>
              <a:t> vitae </a:t>
            </a:r>
            <a:r>
              <a:rPr lang="pt-BR" dirty="0" err="1"/>
              <a:t>risus</a:t>
            </a:r>
            <a:r>
              <a:rPr lang="pt-BR" dirty="0"/>
              <a:t> </a:t>
            </a:r>
            <a:r>
              <a:rPr lang="pt-BR" dirty="0" err="1"/>
              <a:t>felis</a:t>
            </a:r>
            <a:r>
              <a:rPr lang="pt-BR" dirty="0"/>
              <a:t>. </a:t>
            </a:r>
            <a:r>
              <a:rPr lang="pt-BR" dirty="0" err="1"/>
              <a:t>Phasellus</a:t>
            </a:r>
            <a:r>
              <a:rPr lang="pt-BR" dirty="0"/>
              <a:t> </a:t>
            </a:r>
            <a:r>
              <a:rPr lang="pt-BR" dirty="0" err="1"/>
              <a:t>eget</a:t>
            </a:r>
            <a:r>
              <a:rPr lang="pt-BR" dirty="0"/>
              <a:t> </a:t>
            </a:r>
            <a:r>
              <a:rPr lang="pt-BR" dirty="0" err="1"/>
              <a:t>egestas</a:t>
            </a:r>
            <a:r>
              <a:rPr lang="pt-BR" dirty="0"/>
              <a:t> ex. </a:t>
            </a:r>
            <a:r>
              <a:rPr lang="pt-BR" dirty="0" err="1"/>
              <a:t>Vestibulum</a:t>
            </a:r>
            <a:r>
              <a:rPr lang="pt-BR" dirty="0"/>
              <a:t> ante ipsum </a:t>
            </a:r>
            <a:r>
              <a:rPr lang="pt-BR" dirty="0" err="1"/>
              <a:t>primis</a:t>
            </a:r>
            <a:r>
              <a:rPr lang="pt-BR" dirty="0"/>
              <a:t> in </a:t>
            </a:r>
            <a:r>
              <a:rPr lang="pt-BR" dirty="0" err="1"/>
              <a:t>faucibus</a:t>
            </a:r>
            <a:r>
              <a:rPr lang="pt-BR" dirty="0"/>
              <a:t> </a:t>
            </a:r>
            <a:r>
              <a:rPr lang="pt-BR" dirty="0" err="1"/>
              <a:t>orci</a:t>
            </a:r>
            <a:r>
              <a:rPr lang="pt-BR" dirty="0"/>
              <a:t> </a:t>
            </a:r>
            <a:r>
              <a:rPr lang="pt-BR" dirty="0" err="1"/>
              <a:t>luctus</a:t>
            </a:r>
            <a:r>
              <a:rPr lang="pt-BR" dirty="0"/>
              <a:t> et </a:t>
            </a:r>
            <a:r>
              <a:rPr lang="pt-BR" dirty="0" err="1"/>
              <a:t>ultrices</a:t>
            </a:r>
            <a:r>
              <a:rPr lang="pt-BR" dirty="0"/>
              <a:t> </a:t>
            </a:r>
            <a:r>
              <a:rPr lang="pt-BR" dirty="0" err="1"/>
              <a:t>posuere</a:t>
            </a:r>
            <a:r>
              <a:rPr lang="pt-BR" dirty="0"/>
              <a:t> </a:t>
            </a:r>
            <a:r>
              <a:rPr lang="pt-BR" dirty="0" err="1"/>
              <a:t>cubilia</a:t>
            </a:r>
            <a:r>
              <a:rPr lang="pt-BR" dirty="0"/>
              <a:t> </a:t>
            </a:r>
            <a:r>
              <a:rPr lang="pt-BR" dirty="0" err="1"/>
              <a:t>curae</a:t>
            </a:r>
            <a:r>
              <a:rPr lang="pt-BR" dirty="0"/>
              <a:t>; </a:t>
            </a:r>
            <a:r>
              <a:rPr lang="pt-BR" dirty="0" err="1"/>
              <a:t>Morbi</a:t>
            </a:r>
            <a:r>
              <a:rPr lang="pt-BR" dirty="0"/>
              <a:t> </a:t>
            </a:r>
            <a:r>
              <a:rPr lang="pt-BR" dirty="0" err="1"/>
              <a:t>egestas</a:t>
            </a:r>
            <a:r>
              <a:rPr lang="pt-BR" dirty="0"/>
              <a:t> </a:t>
            </a:r>
            <a:r>
              <a:rPr lang="pt-BR" dirty="0" err="1"/>
              <a:t>rhoncus</a:t>
            </a:r>
            <a:r>
              <a:rPr lang="pt-BR" dirty="0"/>
              <a:t> </a:t>
            </a:r>
            <a:r>
              <a:rPr lang="pt-BR" dirty="0" err="1"/>
              <a:t>ex</a:t>
            </a:r>
            <a:r>
              <a:rPr lang="pt-BR" dirty="0"/>
              <a:t> eu </a:t>
            </a:r>
            <a:r>
              <a:rPr lang="pt-BR" dirty="0" err="1"/>
              <a:t>malesuada</a:t>
            </a:r>
            <a:r>
              <a:rPr lang="pt-BR" dirty="0"/>
              <a:t>. </a:t>
            </a:r>
            <a:r>
              <a:rPr lang="pt-BR" dirty="0" err="1"/>
              <a:t>Vestibulum</a:t>
            </a:r>
            <a:r>
              <a:rPr lang="pt-BR" dirty="0"/>
              <a:t> </a:t>
            </a:r>
            <a:r>
              <a:rPr lang="pt-BR" dirty="0" err="1"/>
              <a:t>pulvinar</a:t>
            </a:r>
            <a:r>
              <a:rPr lang="pt-BR" dirty="0"/>
              <a:t> </a:t>
            </a:r>
            <a:r>
              <a:rPr lang="pt-BR" dirty="0" err="1"/>
              <a:t>metus</a:t>
            </a:r>
            <a:r>
              <a:rPr lang="pt-BR" dirty="0"/>
              <a:t> quis </a:t>
            </a:r>
            <a:r>
              <a:rPr lang="pt-BR" dirty="0" err="1"/>
              <a:t>eros</a:t>
            </a:r>
            <a:r>
              <a:rPr lang="pt-BR" dirty="0"/>
              <a:t> </a:t>
            </a:r>
            <a:r>
              <a:rPr lang="pt-BR" dirty="0" err="1"/>
              <a:t>ullamcorper</a:t>
            </a:r>
            <a:r>
              <a:rPr lang="pt-BR" dirty="0"/>
              <a:t> </a:t>
            </a:r>
            <a:r>
              <a:rPr lang="pt-BR" dirty="0" err="1">
                <a:latin typeface="Segoe UI" panose="020B0502040204020203" pitchFamily="34" charset="0"/>
                <a:cs typeface="Segoe UI" panose="020B0502040204020203" pitchFamily="34" charset="0"/>
              </a:rPr>
              <a:t>porttitor</a:t>
            </a:r>
            <a:r>
              <a:rPr lang="pt-BR" dirty="0"/>
              <a:t>. </a:t>
            </a:r>
            <a:r>
              <a:rPr lang="pt-BR" dirty="0" err="1"/>
              <a:t>Donec</a:t>
            </a:r>
            <a:r>
              <a:rPr lang="pt-BR" dirty="0"/>
              <a:t> </a:t>
            </a:r>
            <a:r>
              <a:rPr lang="pt-BR" dirty="0" err="1"/>
              <a:t>feugiat</a:t>
            </a:r>
            <a:r>
              <a:rPr lang="pt-BR" dirty="0"/>
              <a:t>, </a:t>
            </a:r>
            <a:r>
              <a:rPr lang="pt-BR" dirty="0" err="1"/>
              <a:t>odio</a:t>
            </a:r>
            <a:r>
              <a:rPr lang="pt-BR" dirty="0"/>
              <a:t> non </a:t>
            </a:r>
            <a:r>
              <a:rPr lang="pt-BR" dirty="0" err="1"/>
              <a:t>lobortis</a:t>
            </a:r>
            <a:r>
              <a:rPr lang="pt-BR" dirty="0"/>
              <a:t> </a:t>
            </a:r>
            <a:r>
              <a:rPr lang="pt-BR" dirty="0" err="1"/>
              <a:t>tincidunt</a:t>
            </a:r>
            <a:r>
              <a:rPr lang="pt-BR" dirty="0"/>
              <a:t>, mi libero </a:t>
            </a:r>
            <a:r>
              <a:rPr lang="pt-BR" dirty="0" err="1"/>
              <a:t>aliquet</a:t>
            </a:r>
            <a:r>
              <a:rPr lang="pt-BR" dirty="0"/>
              <a:t> ipsum, </a:t>
            </a:r>
            <a:r>
              <a:rPr lang="pt-BR" dirty="0" err="1"/>
              <a:t>nec</a:t>
            </a:r>
            <a:r>
              <a:rPr lang="pt-BR" dirty="0"/>
              <a:t> </a:t>
            </a:r>
            <a:r>
              <a:rPr lang="pt-BR" dirty="0" err="1"/>
              <a:t>sodales</a:t>
            </a:r>
            <a:r>
              <a:rPr lang="pt-BR" dirty="0"/>
              <a:t> </a:t>
            </a:r>
            <a:r>
              <a:rPr lang="pt-BR" dirty="0" err="1"/>
              <a:t>tortor</a:t>
            </a:r>
            <a:r>
              <a:rPr lang="pt-BR" dirty="0"/>
              <a:t> erat </a:t>
            </a:r>
            <a:r>
              <a:rPr lang="pt-BR" dirty="0" err="1"/>
              <a:t>at</a:t>
            </a:r>
            <a:r>
              <a:rPr lang="pt-BR" dirty="0"/>
              <a:t> </a:t>
            </a:r>
            <a:r>
              <a:rPr lang="pt-BR" dirty="0" err="1"/>
              <a:t>dui</a:t>
            </a:r>
            <a:r>
              <a:rPr lang="pt-BR" dirty="0"/>
              <a:t>. </a:t>
            </a:r>
            <a:r>
              <a:rPr lang="pt-BR" dirty="0" err="1"/>
              <a:t>Praesent</a:t>
            </a:r>
            <a:r>
              <a:rPr lang="pt-BR" dirty="0"/>
              <a:t> </a:t>
            </a:r>
            <a:r>
              <a:rPr lang="pt-BR" dirty="0" err="1"/>
              <a:t>cursus</a:t>
            </a:r>
            <a:r>
              <a:rPr lang="pt-BR" dirty="0"/>
              <a:t> </a:t>
            </a:r>
            <a:r>
              <a:rPr lang="pt-BR" dirty="0" err="1"/>
              <a:t>aliquam</a:t>
            </a:r>
            <a:r>
              <a:rPr lang="pt-BR" dirty="0"/>
              <a:t> </a:t>
            </a:r>
            <a:r>
              <a:rPr lang="pt-BR" dirty="0" err="1"/>
              <a:t>tincidunt</a:t>
            </a:r>
            <a:r>
              <a:rPr lang="pt-BR" dirty="0"/>
              <a:t>. </a:t>
            </a:r>
            <a:r>
              <a:rPr lang="pt-BR" dirty="0" err="1"/>
              <a:t>Praesent</a:t>
            </a:r>
            <a:r>
              <a:rPr lang="pt-BR" dirty="0"/>
              <a:t> </a:t>
            </a:r>
            <a:r>
              <a:rPr lang="pt-BR" dirty="0" err="1"/>
              <a:t>blandit</a:t>
            </a:r>
            <a:r>
              <a:rPr lang="pt-BR" dirty="0"/>
              <a:t> </a:t>
            </a:r>
            <a:r>
              <a:rPr lang="pt-BR" dirty="0" err="1"/>
              <a:t>dictum</a:t>
            </a:r>
            <a:r>
              <a:rPr lang="pt-BR" dirty="0"/>
              <a:t> sem, eu </a:t>
            </a:r>
            <a:r>
              <a:rPr lang="pt-BR" dirty="0" err="1"/>
              <a:t>dictum</a:t>
            </a:r>
            <a:r>
              <a:rPr lang="pt-BR" dirty="0"/>
              <a:t> magna </a:t>
            </a:r>
            <a:r>
              <a:rPr lang="pt-BR" dirty="0" err="1"/>
              <a:t>lacinia</a:t>
            </a:r>
            <a:r>
              <a:rPr lang="pt-BR" dirty="0"/>
              <a:t> in. </a:t>
            </a:r>
            <a:r>
              <a:rPr lang="pt-BR" dirty="0" err="1"/>
              <a:t>Phasellus</a:t>
            </a:r>
            <a:r>
              <a:rPr lang="pt-BR" dirty="0"/>
              <a:t> </a:t>
            </a:r>
            <a:r>
              <a:rPr lang="pt-BR" dirty="0" err="1"/>
              <a:t>luctus</a:t>
            </a:r>
            <a:r>
              <a:rPr lang="pt-BR" dirty="0"/>
              <a:t> justo ut nunc </a:t>
            </a:r>
            <a:r>
              <a:rPr lang="pt-BR" dirty="0" err="1"/>
              <a:t>dictum</a:t>
            </a:r>
            <a:r>
              <a:rPr lang="pt-BR" dirty="0"/>
              <a:t> </a:t>
            </a:r>
            <a:r>
              <a:rPr lang="pt-BR" dirty="0" err="1"/>
              <a:t>vestibulum</a:t>
            </a:r>
            <a:r>
              <a:rPr lang="pt-BR" dirty="0"/>
              <a:t>. </a:t>
            </a:r>
            <a:r>
              <a:rPr lang="pt-BR" dirty="0" err="1"/>
              <a:t>Nullam</a:t>
            </a:r>
            <a:r>
              <a:rPr lang="pt-BR" dirty="0"/>
              <a:t> </a:t>
            </a:r>
            <a:r>
              <a:rPr lang="pt-BR" dirty="0" err="1"/>
              <a:t>condimentum</a:t>
            </a:r>
            <a:r>
              <a:rPr lang="pt-BR" dirty="0"/>
              <a:t>, </a:t>
            </a:r>
            <a:r>
              <a:rPr lang="pt-BR" dirty="0" err="1"/>
              <a:t>augue</a:t>
            </a:r>
            <a:r>
              <a:rPr lang="pt-BR" dirty="0"/>
              <a:t> et </a:t>
            </a:r>
            <a:r>
              <a:rPr lang="pt-BR" dirty="0" err="1"/>
              <a:t>posuere</a:t>
            </a:r>
            <a:r>
              <a:rPr lang="pt-BR" dirty="0"/>
              <a:t> </a:t>
            </a:r>
            <a:r>
              <a:rPr lang="pt-BR" dirty="0" err="1"/>
              <a:t>ullamcorper</a:t>
            </a:r>
            <a:r>
              <a:rPr lang="pt-BR" dirty="0"/>
              <a:t>, </a:t>
            </a:r>
            <a:r>
              <a:rPr lang="pt-BR" dirty="0" err="1"/>
              <a:t>lectus</a:t>
            </a:r>
            <a:r>
              <a:rPr lang="pt-BR" dirty="0"/>
              <a:t> massa </a:t>
            </a:r>
            <a:r>
              <a:rPr lang="pt-BR" dirty="0" err="1"/>
              <a:t>semper</a:t>
            </a:r>
            <a:r>
              <a:rPr lang="pt-BR" dirty="0"/>
              <a:t> magna, </a:t>
            </a:r>
            <a:r>
              <a:rPr lang="pt-BR" dirty="0" err="1"/>
              <a:t>at</a:t>
            </a:r>
            <a:r>
              <a:rPr lang="pt-BR" dirty="0"/>
              <a:t> </a:t>
            </a:r>
            <a:r>
              <a:rPr lang="pt-BR" dirty="0" err="1"/>
              <a:t>molestie</a:t>
            </a:r>
            <a:r>
              <a:rPr lang="pt-BR" dirty="0"/>
              <a:t> </a:t>
            </a:r>
            <a:r>
              <a:rPr lang="pt-BR" dirty="0" err="1"/>
              <a:t>sapien</a:t>
            </a:r>
            <a:r>
              <a:rPr lang="pt-BR" dirty="0"/>
              <a:t> </a:t>
            </a:r>
            <a:r>
              <a:rPr lang="pt-BR" dirty="0" err="1"/>
              <a:t>dolor</a:t>
            </a:r>
            <a:r>
              <a:rPr lang="pt-BR" dirty="0"/>
              <a:t> ut </a:t>
            </a:r>
            <a:r>
              <a:rPr lang="pt-BR" dirty="0" err="1"/>
              <a:t>sapien</a:t>
            </a:r>
            <a:r>
              <a:rPr lang="pt-BR" dirty="0"/>
              <a:t>. </a:t>
            </a:r>
            <a:r>
              <a:rPr lang="pt-BR" dirty="0" err="1"/>
              <a:t>Fusce</a:t>
            </a:r>
            <a:r>
              <a:rPr lang="pt-BR" dirty="0"/>
              <a:t> </a:t>
            </a:r>
            <a:r>
              <a:rPr lang="pt-BR" dirty="0" err="1"/>
              <a:t>dignissim</a:t>
            </a:r>
            <a:r>
              <a:rPr lang="pt-BR" dirty="0"/>
              <a:t> </a:t>
            </a:r>
            <a:r>
              <a:rPr lang="pt-BR" dirty="0" err="1"/>
              <a:t>tellus</a:t>
            </a:r>
            <a:r>
              <a:rPr lang="pt-BR" dirty="0"/>
              <a:t> in </a:t>
            </a:r>
            <a:r>
              <a:rPr lang="pt-BR" dirty="0" err="1"/>
              <a:t>ligula</a:t>
            </a:r>
            <a:r>
              <a:rPr lang="pt-BR" dirty="0"/>
              <a:t> </a:t>
            </a:r>
            <a:r>
              <a:rPr lang="pt-BR" dirty="0" err="1"/>
              <a:t>luctus</a:t>
            </a:r>
            <a:r>
              <a:rPr lang="pt-BR" dirty="0"/>
              <a:t> </a:t>
            </a:r>
            <a:r>
              <a:rPr lang="pt-BR" dirty="0" err="1"/>
              <a:t>cursus</a:t>
            </a:r>
            <a:r>
              <a:rPr lang="pt-BR" dirty="0"/>
              <a:t>. </a:t>
            </a:r>
            <a:endParaRPr lang="pt-BR" dirty="0" smtClean="0"/>
          </a:p>
        </p:txBody>
      </p:sp>
      <p:cxnSp>
        <p:nvCxnSpPr>
          <p:cNvPr id="7" name="Conector reto 6"/>
          <p:cNvCxnSpPr/>
          <p:nvPr/>
        </p:nvCxnSpPr>
        <p:spPr>
          <a:xfrm flipH="1" flipV="1">
            <a:off x="1056000" y="1521823"/>
            <a:ext cx="10080000" cy="217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aixaDeTexto 7"/>
          <p:cNvSpPr txBox="1"/>
          <p:nvPr/>
        </p:nvSpPr>
        <p:spPr>
          <a:xfrm>
            <a:off x="7547645" y="6244045"/>
            <a:ext cx="35883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 smtClean="0"/>
              <a:t>POLO DE INOVAÇÃO DE MATÃO </a:t>
            </a:r>
            <a:r>
              <a:rPr lang="pt-BR" sz="1200" dirty="0" smtClean="0"/>
              <a:t>– UNIDADE EMBRAPII</a:t>
            </a:r>
            <a:endParaRPr lang="pt-BR" sz="1200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200" y="824400"/>
            <a:ext cx="5400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74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607207" y="847513"/>
            <a:ext cx="337515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6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CUSTO DO PROJETO</a:t>
            </a:r>
            <a:endParaRPr lang="pt-BR" sz="2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7" name="Conector reto 6"/>
          <p:cNvCxnSpPr/>
          <p:nvPr/>
        </p:nvCxnSpPr>
        <p:spPr>
          <a:xfrm flipH="1" flipV="1">
            <a:off x="1056000" y="1521823"/>
            <a:ext cx="10080000" cy="217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aixaDeTexto 7"/>
          <p:cNvSpPr txBox="1"/>
          <p:nvPr/>
        </p:nvSpPr>
        <p:spPr>
          <a:xfrm>
            <a:off x="7547645" y="6244045"/>
            <a:ext cx="35883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 smtClean="0"/>
              <a:t>POLO DE INOVAÇÃO DE MATÃO </a:t>
            </a:r>
            <a:r>
              <a:rPr lang="pt-BR" sz="1200" dirty="0" smtClean="0"/>
              <a:t>– UNIDADE EMBRAPII</a:t>
            </a:r>
            <a:endParaRPr lang="pt-BR" sz="1200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200" y="824400"/>
            <a:ext cx="540000" cy="540000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5216434" y="1811383"/>
            <a:ext cx="6000205" cy="844731"/>
          </a:xfrm>
          <a:prstGeom prst="rect">
            <a:avLst/>
          </a:prstGeom>
          <a:noFill/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ysClr val="windowText" lastClr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R$ XXX.XXX,XX</a:t>
            </a:r>
            <a:endParaRPr lang="pt-BR" sz="2400" b="1" dirty="0">
              <a:solidFill>
                <a:sysClr val="windowText" lastClr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945885" y="2033693"/>
            <a:ext cx="41225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00"/>
              </a:lnSpc>
            </a:pPr>
            <a:r>
              <a:rPr lang="pt-BR" sz="24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CUSTO TOTAL DO PROJETO</a:t>
            </a:r>
          </a:p>
        </p:txBody>
      </p:sp>
      <p:sp>
        <p:nvSpPr>
          <p:cNvPr id="10" name="Retângulo 9"/>
          <p:cNvSpPr/>
          <p:nvPr/>
        </p:nvSpPr>
        <p:spPr>
          <a:xfrm>
            <a:off x="1335227" y="3165807"/>
            <a:ext cx="4270549" cy="369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400"/>
              </a:lnSpc>
            </a:pPr>
            <a:r>
              <a:rPr lang="pt-BR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DIVISÃO DOS CUSTOS</a:t>
            </a:r>
          </a:p>
        </p:txBody>
      </p:sp>
      <p:cxnSp>
        <p:nvCxnSpPr>
          <p:cNvPr id="11" name="Conector reto 10"/>
          <p:cNvCxnSpPr/>
          <p:nvPr/>
        </p:nvCxnSpPr>
        <p:spPr>
          <a:xfrm>
            <a:off x="1368542" y="3535460"/>
            <a:ext cx="4237234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tângulo 11"/>
          <p:cNvSpPr/>
          <p:nvPr/>
        </p:nvSpPr>
        <p:spPr>
          <a:xfrm>
            <a:off x="1249200" y="3905113"/>
            <a:ext cx="11256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00"/>
              </a:lnSpc>
            </a:pPr>
            <a:r>
              <a:rPr lang="pt-BR" sz="16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EMPRESA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1249200" y="4455942"/>
            <a:ext cx="12127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00"/>
              </a:lnSpc>
            </a:pPr>
            <a:r>
              <a:rPr lang="pt-BR" sz="16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EMBRAPII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1249200" y="5006770"/>
            <a:ext cx="11692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00"/>
              </a:lnSpc>
            </a:pPr>
            <a:r>
              <a:rPr lang="pt-BR" sz="16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UNIDADE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2638217" y="3928392"/>
            <a:ext cx="1696108" cy="369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00"/>
              </a:lnSpc>
            </a:pPr>
            <a:r>
              <a:rPr lang="pt-BR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R$ XXX.XXX,XX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2638217" y="4455942"/>
            <a:ext cx="1696108" cy="369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00"/>
              </a:lnSpc>
            </a:pPr>
            <a:r>
              <a:rPr lang="pt-BR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R$ XXX.XXX,XX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2622447" y="5021998"/>
            <a:ext cx="1696108" cy="369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00"/>
              </a:lnSpc>
            </a:pPr>
            <a:r>
              <a:rPr lang="pt-BR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R$ XXX.XXX,XX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4318555" y="3934559"/>
            <a:ext cx="12872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2400"/>
              </a:lnSpc>
            </a:pPr>
            <a:r>
              <a:rPr lang="pt-BR" sz="16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XX,X%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4309847" y="4455942"/>
            <a:ext cx="12872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2400"/>
              </a:lnSpc>
            </a:pPr>
            <a:r>
              <a:rPr lang="pt-BR" sz="16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XX,X%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4318554" y="4978855"/>
            <a:ext cx="12872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2400"/>
              </a:lnSpc>
            </a:pPr>
            <a:r>
              <a:rPr lang="pt-BR" sz="16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XX,X%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6449701" y="3177508"/>
            <a:ext cx="427054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400"/>
              </a:lnSpc>
            </a:pPr>
            <a:r>
              <a:rPr lang="pt-BR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APORTES DA EMPRESA</a:t>
            </a:r>
          </a:p>
        </p:txBody>
      </p:sp>
      <p:cxnSp>
        <p:nvCxnSpPr>
          <p:cNvPr id="22" name="Conector reto 21"/>
          <p:cNvCxnSpPr/>
          <p:nvPr/>
        </p:nvCxnSpPr>
        <p:spPr>
          <a:xfrm>
            <a:off x="6483016" y="3547161"/>
            <a:ext cx="4237234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tângulo 22"/>
          <p:cNvSpPr/>
          <p:nvPr/>
        </p:nvSpPr>
        <p:spPr>
          <a:xfrm>
            <a:off x="7007691" y="3916814"/>
            <a:ext cx="13356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00"/>
              </a:lnSpc>
            </a:pPr>
            <a:r>
              <a:rPr lang="pt-BR" sz="16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APORTE #1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7007691" y="4467643"/>
            <a:ext cx="137324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00"/>
              </a:lnSpc>
            </a:pPr>
            <a:r>
              <a:rPr lang="pt-BR" sz="16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APORTE #2</a:t>
            </a:r>
          </a:p>
        </p:txBody>
      </p:sp>
      <p:sp>
        <p:nvSpPr>
          <p:cNvPr id="25" name="Retângulo 24"/>
          <p:cNvSpPr/>
          <p:nvPr/>
        </p:nvSpPr>
        <p:spPr>
          <a:xfrm>
            <a:off x="7007691" y="5018471"/>
            <a:ext cx="13042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00"/>
              </a:lnSpc>
            </a:pPr>
            <a:r>
              <a:rPr lang="pt-BR" sz="16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APORTE #3</a:t>
            </a:r>
          </a:p>
        </p:txBody>
      </p:sp>
      <p:sp>
        <p:nvSpPr>
          <p:cNvPr id="26" name="Retângulo 25"/>
          <p:cNvSpPr/>
          <p:nvPr/>
        </p:nvSpPr>
        <p:spPr>
          <a:xfrm>
            <a:off x="8506399" y="3914186"/>
            <a:ext cx="1696108" cy="369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00"/>
              </a:lnSpc>
            </a:pPr>
            <a:r>
              <a:rPr lang="pt-BR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R$ XXX.XXX,XX</a:t>
            </a:r>
          </a:p>
        </p:txBody>
      </p:sp>
      <p:sp>
        <p:nvSpPr>
          <p:cNvPr id="27" name="Retângulo 26"/>
          <p:cNvSpPr/>
          <p:nvPr/>
        </p:nvSpPr>
        <p:spPr>
          <a:xfrm>
            <a:off x="8506399" y="4441736"/>
            <a:ext cx="1696108" cy="369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00"/>
              </a:lnSpc>
            </a:pPr>
            <a:r>
              <a:rPr lang="pt-BR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R$ XXX.XXX,XX</a:t>
            </a:r>
          </a:p>
        </p:txBody>
      </p:sp>
      <p:sp>
        <p:nvSpPr>
          <p:cNvPr id="28" name="Retângulo 27"/>
          <p:cNvSpPr/>
          <p:nvPr/>
        </p:nvSpPr>
        <p:spPr>
          <a:xfrm>
            <a:off x="8490629" y="5007792"/>
            <a:ext cx="1696108" cy="369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00"/>
              </a:lnSpc>
            </a:pPr>
            <a:r>
              <a:rPr lang="pt-BR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R$ XXX.XXX,XX</a:t>
            </a:r>
          </a:p>
        </p:txBody>
      </p:sp>
      <p:sp>
        <p:nvSpPr>
          <p:cNvPr id="34" name="Retângulo 33"/>
          <p:cNvSpPr/>
          <p:nvPr/>
        </p:nvSpPr>
        <p:spPr>
          <a:xfrm>
            <a:off x="5216434" y="581288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1200" i="1" dirty="0" smtClean="0">
                <a:solidFill>
                  <a:srgbClr val="FF0000"/>
                </a:solidFill>
              </a:rPr>
              <a:t>Apontar </a:t>
            </a:r>
            <a:r>
              <a:rPr lang="pt-BR" sz="1200" i="1" dirty="0">
                <a:solidFill>
                  <a:srgbClr val="FF0000"/>
                </a:solidFill>
              </a:rPr>
              <a:t>o custo total do projeto e como o valor será dividido, deixando claro o % de cada uma das </a:t>
            </a:r>
            <a:r>
              <a:rPr lang="pt-BR" sz="1200" i="1" dirty="0" smtClean="0">
                <a:solidFill>
                  <a:srgbClr val="FF0000"/>
                </a:solidFill>
              </a:rPr>
              <a:t>partes. Atente-se </a:t>
            </a:r>
            <a:r>
              <a:rPr lang="pt-BR" sz="1200" i="1" dirty="0">
                <a:solidFill>
                  <a:srgbClr val="FF0000"/>
                </a:solidFill>
              </a:rPr>
              <a:t>que o valor EMBRAPII não pode ser superior a </a:t>
            </a:r>
            <a:r>
              <a:rPr lang="pt-BR" sz="1200" i="1" dirty="0" smtClean="0">
                <a:solidFill>
                  <a:srgbClr val="FF0000"/>
                </a:solidFill>
              </a:rPr>
              <a:t>1/3. Apontar </a:t>
            </a:r>
            <a:r>
              <a:rPr lang="pt-BR" sz="1200" i="1" dirty="0">
                <a:solidFill>
                  <a:srgbClr val="FF0000"/>
                </a:solidFill>
              </a:rPr>
              <a:t>os aportes da empresa, lembrando que os demais recursos só serão aportados após o debitado o valor da empresa</a:t>
            </a:r>
            <a:r>
              <a:rPr lang="pt-BR" sz="1200" i="1" dirty="0" smtClean="0">
                <a:solidFill>
                  <a:srgbClr val="FF0000"/>
                </a:solidFill>
              </a:rPr>
              <a:t>.</a:t>
            </a:r>
            <a:endParaRPr lang="pt-BR" sz="12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53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607207" y="847513"/>
            <a:ext cx="4684680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6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PROPRIEDADE INTELECTUAL</a:t>
            </a:r>
            <a:endParaRPr lang="pt-BR" sz="2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7" name="Conector reto 6"/>
          <p:cNvCxnSpPr/>
          <p:nvPr/>
        </p:nvCxnSpPr>
        <p:spPr>
          <a:xfrm flipH="1" flipV="1">
            <a:off x="1056000" y="1521823"/>
            <a:ext cx="10080000" cy="217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aixaDeTexto 7"/>
          <p:cNvSpPr txBox="1"/>
          <p:nvPr/>
        </p:nvSpPr>
        <p:spPr>
          <a:xfrm>
            <a:off x="7547645" y="6244045"/>
            <a:ext cx="35883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 smtClean="0"/>
              <a:t>POLO DE INOVAÇÃO DE MATÃO </a:t>
            </a:r>
            <a:r>
              <a:rPr lang="pt-BR" sz="1200" dirty="0" smtClean="0"/>
              <a:t>– UNIDADE EMBRAPII</a:t>
            </a:r>
            <a:endParaRPr lang="pt-BR" sz="1200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200" y="824400"/>
            <a:ext cx="540000" cy="540000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6548845" y="338713"/>
            <a:ext cx="50596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i="1" dirty="0">
                <a:solidFill>
                  <a:srgbClr val="FF0000"/>
                </a:solidFill>
              </a:rPr>
              <a:t>E</a:t>
            </a:r>
            <a:r>
              <a:rPr lang="pt-BR" sz="1200" i="1" dirty="0" smtClean="0">
                <a:solidFill>
                  <a:srgbClr val="FF0000"/>
                </a:solidFill>
              </a:rPr>
              <a:t>xplicar </a:t>
            </a:r>
            <a:r>
              <a:rPr lang="pt-BR" sz="1200" i="1" dirty="0">
                <a:solidFill>
                  <a:srgbClr val="FF0000"/>
                </a:solidFill>
              </a:rPr>
              <a:t>que a titularidade padrão, já pré-aprovada internamente, é de 50% para o IFSP e 50% para empresa e que o direito de exploração é assegurado à empresa no APPDI, sendo formalizado em um contrato de transferência de tecnologia/conhecimento ao encerramento do </a:t>
            </a:r>
            <a:r>
              <a:rPr lang="pt-BR" sz="1200" i="1" dirty="0" smtClean="0">
                <a:solidFill>
                  <a:srgbClr val="FF0000"/>
                </a:solidFill>
              </a:rPr>
              <a:t>projeto.  Um </a:t>
            </a:r>
            <a:r>
              <a:rPr lang="pt-BR" sz="1200" i="1" dirty="0">
                <a:solidFill>
                  <a:srgbClr val="FF0000"/>
                </a:solidFill>
              </a:rPr>
              <a:t>percentual diferente pode ser proposto, nesse caso é feito uma negociação incluindo a INOVA-IFSP </a:t>
            </a: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650" t="12638" r="25550" b="19305"/>
          <a:stretch/>
        </p:blipFill>
        <p:spPr>
          <a:xfrm>
            <a:off x="5044051" y="1876425"/>
            <a:ext cx="2103898" cy="3105150"/>
          </a:xfrm>
          <a:prstGeom prst="rect">
            <a:avLst/>
          </a:prstGeom>
        </p:spPr>
      </p:pic>
      <p:pic>
        <p:nvPicPr>
          <p:cNvPr id="13" name="Imagem 12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  <a14:imgEffect>
                      <a14:brightnessContrast bright="3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50" t="12638" r="48995" b="19305"/>
          <a:stretch/>
        </p:blipFill>
        <p:spPr>
          <a:xfrm>
            <a:off x="5001596" y="1870710"/>
            <a:ext cx="1113454" cy="3105150"/>
          </a:xfrm>
          <a:prstGeom prst="rect">
            <a:avLst/>
          </a:prstGeom>
        </p:spPr>
      </p:pic>
      <p:cxnSp>
        <p:nvCxnSpPr>
          <p:cNvPr id="11" name="Conector reto 10"/>
          <p:cNvCxnSpPr/>
          <p:nvPr/>
        </p:nvCxnSpPr>
        <p:spPr>
          <a:xfrm>
            <a:off x="6115050" y="1885950"/>
            <a:ext cx="0" cy="3800475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ixaDeTexto 13"/>
          <p:cNvSpPr txBox="1"/>
          <p:nvPr/>
        </p:nvSpPr>
        <p:spPr>
          <a:xfrm>
            <a:off x="1694183" y="2326640"/>
            <a:ext cx="2771913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50%</a:t>
            </a:r>
            <a:endParaRPr lang="pt-BR" sz="100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7692727" y="2260327"/>
            <a:ext cx="2771913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50%</a:t>
            </a:r>
            <a:endParaRPr lang="pt-BR" sz="100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2089708" y="3928049"/>
            <a:ext cx="1980863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7000" b="1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IFSP</a:t>
            </a:r>
            <a:endParaRPr lang="pt-BR" sz="7000" b="1" dirty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7450577" y="4004993"/>
            <a:ext cx="325621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6000" b="1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empresa</a:t>
            </a:r>
            <a:endParaRPr lang="pt-BR" sz="6000" b="1" dirty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37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607207" y="847513"/>
            <a:ext cx="4684680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6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PROPRIEDADE INTELECTUAL</a:t>
            </a:r>
            <a:endParaRPr lang="pt-BR" sz="2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7" name="Conector reto 6"/>
          <p:cNvCxnSpPr/>
          <p:nvPr/>
        </p:nvCxnSpPr>
        <p:spPr>
          <a:xfrm flipH="1" flipV="1">
            <a:off x="1056000" y="1521823"/>
            <a:ext cx="10080000" cy="217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aixaDeTexto 7"/>
          <p:cNvSpPr txBox="1"/>
          <p:nvPr/>
        </p:nvSpPr>
        <p:spPr>
          <a:xfrm>
            <a:off x="7547645" y="6244045"/>
            <a:ext cx="35883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 smtClean="0"/>
              <a:t>POLO DE INOVAÇÃO DE MATÃO </a:t>
            </a:r>
            <a:r>
              <a:rPr lang="pt-BR" sz="1200" dirty="0" smtClean="0"/>
              <a:t>– UNIDADE EMBRAPII</a:t>
            </a:r>
            <a:endParaRPr lang="pt-BR" sz="1200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200" y="824400"/>
            <a:ext cx="540000" cy="540000"/>
          </a:xfrm>
          <a:prstGeom prst="rect">
            <a:avLst/>
          </a:prstGeom>
        </p:spPr>
      </p:pic>
      <p:sp>
        <p:nvSpPr>
          <p:cNvPr id="18" name="Retângulo 17"/>
          <p:cNvSpPr/>
          <p:nvPr/>
        </p:nvSpPr>
        <p:spPr>
          <a:xfrm>
            <a:off x="980191" y="2113255"/>
            <a:ext cx="10155810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00"/>
              </a:lnSpc>
            </a:pPr>
            <a:r>
              <a:rPr lang="pt-BR" sz="2400" b="1" dirty="0"/>
              <a:t>Modelos de </a:t>
            </a:r>
            <a:r>
              <a:rPr lang="pt-BR" sz="2400" b="1" dirty="0" smtClean="0"/>
              <a:t>Transferência </a:t>
            </a:r>
            <a:r>
              <a:rPr lang="pt-BR" sz="2400" b="1" dirty="0"/>
              <a:t>T</a:t>
            </a:r>
            <a:r>
              <a:rPr lang="pt-BR" sz="2400" b="1" dirty="0" smtClean="0"/>
              <a:t>ecnológica (TT) </a:t>
            </a:r>
            <a:r>
              <a:rPr lang="pt-BR" sz="2400" b="1" dirty="0"/>
              <a:t>praticados em contratos do IFSP</a:t>
            </a:r>
            <a:r>
              <a:rPr lang="pt-BR" sz="2400" b="1" dirty="0" smtClean="0"/>
              <a:t>:</a:t>
            </a:r>
          </a:p>
          <a:p>
            <a:pPr>
              <a:lnSpc>
                <a:spcPts val="2400"/>
              </a:lnSpc>
            </a:pPr>
            <a:endParaRPr lang="pt-BR" dirty="0" smtClean="0"/>
          </a:p>
          <a:p>
            <a:pPr>
              <a:lnSpc>
                <a:spcPts val="2400"/>
              </a:lnSpc>
              <a:spcAft>
                <a:spcPts val="1800"/>
              </a:spcAft>
            </a:pPr>
            <a:r>
              <a:rPr lang="pt-B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● </a:t>
            </a:r>
            <a:r>
              <a:rPr lang="pt-BR" sz="2400" dirty="0" smtClean="0"/>
              <a:t>licenciamento </a:t>
            </a:r>
            <a:r>
              <a:rPr lang="pt-BR" sz="2400" dirty="0"/>
              <a:t>de uso</a:t>
            </a:r>
            <a:r>
              <a:rPr lang="pt-BR" sz="2400" dirty="0" smtClean="0"/>
              <a:t>;</a:t>
            </a:r>
          </a:p>
          <a:p>
            <a:pPr>
              <a:lnSpc>
                <a:spcPts val="2400"/>
              </a:lnSpc>
              <a:spcAft>
                <a:spcPts val="1800"/>
              </a:spcAft>
            </a:pPr>
            <a:r>
              <a:rPr lang="pt-B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● </a:t>
            </a:r>
            <a:r>
              <a:rPr lang="pt-BR" sz="2400" dirty="0" smtClean="0"/>
              <a:t>licenciamento </a:t>
            </a:r>
            <a:r>
              <a:rPr lang="pt-BR" sz="2400" dirty="0"/>
              <a:t>de uso e exploração, com ou sem </a:t>
            </a:r>
            <a:r>
              <a:rPr lang="pt-BR" sz="2400" dirty="0" smtClean="0"/>
              <a:t>exclusividade;</a:t>
            </a:r>
          </a:p>
          <a:p>
            <a:pPr>
              <a:lnSpc>
                <a:spcPts val="2400"/>
              </a:lnSpc>
              <a:spcAft>
                <a:spcPts val="1800"/>
              </a:spcAft>
            </a:pPr>
            <a:r>
              <a:rPr lang="pt-B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● </a:t>
            </a:r>
            <a:r>
              <a:rPr lang="pt-BR" sz="2400" dirty="0" smtClean="0"/>
              <a:t>cessão </a:t>
            </a:r>
            <a:r>
              <a:rPr lang="pt-BR" sz="2400" dirty="0"/>
              <a:t>de </a:t>
            </a:r>
            <a:r>
              <a:rPr lang="pt-BR" sz="2400" dirty="0" smtClean="0"/>
              <a:t>direitos;</a:t>
            </a:r>
          </a:p>
          <a:p>
            <a:pPr>
              <a:lnSpc>
                <a:spcPts val="2400"/>
              </a:lnSpc>
              <a:spcAft>
                <a:spcPts val="1800"/>
              </a:spcAft>
            </a:pPr>
            <a:r>
              <a:rPr lang="pt-B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● </a:t>
            </a:r>
            <a:r>
              <a:rPr lang="pt-BR" sz="2400" dirty="0" smtClean="0"/>
              <a:t>transferência </a:t>
            </a:r>
            <a:r>
              <a:rPr lang="pt-BR" sz="2400" dirty="0"/>
              <a:t>de know-how ou ativos </a:t>
            </a:r>
            <a:r>
              <a:rPr lang="pt-BR" sz="2400" dirty="0" smtClean="0"/>
              <a:t>intangíveis.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1845277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607207" y="847513"/>
            <a:ext cx="4684680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6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PROPRIEDADE INTELECTUAL</a:t>
            </a:r>
            <a:endParaRPr lang="pt-BR" sz="2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7" name="Conector reto 6"/>
          <p:cNvCxnSpPr/>
          <p:nvPr/>
        </p:nvCxnSpPr>
        <p:spPr>
          <a:xfrm flipH="1" flipV="1">
            <a:off x="1056000" y="1521823"/>
            <a:ext cx="10080000" cy="217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aixaDeTexto 7"/>
          <p:cNvSpPr txBox="1"/>
          <p:nvPr/>
        </p:nvSpPr>
        <p:spPr>
          <a:xfrm>
            <a:off x="7547645" y="6244045"/>
            <a:ext cx="35883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 smtClean="0"/>
              <a:t>POLO DE INOVAÇÃO DE MATÃO </a:t>
            </a:r>
            <a:r>
              <a:rPr lang="pt-BR" sz="1200" dirty="0" smtClean="0"/>
              <a:t>– UNIDADE EMBRAPII</a:t>
            </a:r>
            <a:endParaRPr lang="pt-BR" sz="1200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200" y="824400"/>
            <a:ext cx="540000" cy="540000"/>
          </a:xfrm>
          <a:prstGeom prst="rect">
            <a:avLst/>
          </a:prstGeom>
        </p:spPr>
      </p:pic>
      <p:sp>
        <p:nvSpPr>
          <p:cNvPr id="19" name="Retângulo 18"/>
          <p:cNvSpPr/>
          <p:nvPr/>
        </p:nvSpPr>
        <p:spPr>
          <a:xfrm>
            <a:off x="980191" y="1843951"/>
            <a:ext cx="1015581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000"/>
              </a:lnSpc>
            </a:pPr>
            <a:r>
              <a:rPr lang="pt-BR" sz="2000" dirty="0"/>
              <a:t>O </a:t>
            </a:r>
            <a:r>
              <a:rPr lang="pt-BR" sz="2000" b="1" dirty="0"/>
              <a:t>ressarcimento institucional </a:t>
            </a:r>
            <a:r>
              <a:rPr lang="pt-BR" sz="2000" dirty="0"/>
              <a:t>varia com o modelo de contrato, e pode ser por meio de</a:t>
            </a:r>
            <a:r>
              <a:rPr lang="pt-BR" sz="2000" dirty="0" smtClean="0"/>
              <a:t>:</a:t>
            </a:r>
          </a:p>
          <a:p>
            <a:pPr>
              <a:lnSpc>
                <a:spcPts val="3000"/>
              </a:lnSpc>
            </a:pPr>
            <a:endParaRPr lang="pt-BR" sz="2000" dirty="0" smtClean="0"/>
          </a:p>
          <a:p>
            <a:pPr>
              <a:lnSpc>
                <a:spcPts val="3000"/>
              </a:lnSpc>
            </a:pP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● </a:t>
            </a:r>
            <a:r>
              <a:rPr lang="pt-BR" sz="2000" b="1" i="1" dirty="0" err="1" smtClean="0"/>
              <a:t>lump</a:t>
            </a:r>
            <a:r>
              <a:rPr lang="pt-BR" sz="2000" b="1" i="1" dirty="0" smtClean="0"/>
              <a:t> </a:t>
            </a:r>
            <a:r>
              <a:rPr lang="pt-BR" sz="2000" b="1" i="1" dirty="0"/>
              <a:t>sum </a:t>
            </a:r>
            <a:r>
              <a:rPr lang="pt-BR" sz="2000" dirty="0"/>
              <a:t>(pagamento único e fixo de 7 a 15% da contrapartida do IFSP – sugerido ser </a:t>
            </a:r>
            <a:r>
              <a:rPr lang="pt-BR" sz="2000" dirty="0" smtClean="0"/>
              <a:t>feito ao </a:t>
            </a:r>
            <a:r>
              <a:rPr lang="pt-BR" sz="2000" dirty="0"/>
              <a:t>longo do projeto</a:t>
            </a:r>
            <a:r>
              <a:rPr lang="pt-BR" sz="2000" dirty="0" smtClean="0"/>
              <a:t>);</a:t>
            </a:r>
          </a:p>
          <a:p>
            <a:pPr>
              <a:lnSpc>
                <a:spcPts val="3000"/>
              </a:lnSpc>
            </a:pP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● </a:t>
            </a:r>
            <a:r>
              <a:rPr lang="pt-BR" sz="2000" b="1" dirty="0" smtClean="0"/>
              <a:t>participação </a:t>
            </a:r>
            <a:r>
              <a:rPr lang="pt-BR" sz="2000" b="1" dirty="0"/>
              <a:t>nos lucros </a:t>
            </a:r>
            <a:r>
              <a:rPr lang="pt-BR" sz="2000" dirty="0"/>
              <a:t>(2 a 5% do lucro líquido sob </a:t>
            </a:r>
            <a:r>
              <a:rPr lang="pt-BR" sz="2000" dirty="0" smtClean="0"/>
              <a:t>venda e exploração </a:t>
            </a:r>
            <a:r>
              <a:rPr lang="pt-BR" sz="2000" dirty="0"/>
              <a:t>da tecnologia</a:t>
            </a:r>
            <a:r>
              <a:rPr lang="pt-BR" sz="2000" dirty="0" smtClean="0"/>
              <a:t>);</a:t>
            </a:r>
          </a:p>
          <a:p>
            <a:pPr>
              <a:lnSpc>
                <a:spcPts val="3000"/>
              </a:lnSpc>
            </a:pP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● </a:t>
            </a:r>
            <a:r>
              <a:rPr lang="pt-BR" sz="2000" dirty="0" smtClean="0"/>
              <a:t>compra </a:t>
            </a:r>
            <a:r>
              <a:rPr lang="pt-BR" sz="2000" dirty="0"/>
              <a:t>e doação de equipamento ao IFSP</a:t>
            </a:r>
            <a:r>
              <a:rPr lang="pt-BR" sz="2000" dirty="0" smtClean="0"/>
              <a:t>;</a:t>
            </a:r>
          </a:p>
          <a:p>
            <a:pPr>
              <a:lnSpc>
                <a:spcPts val="3000"/>
              </a:lnSpc>
            </a:pPr>
            <a:endParaRPr lang="pt-BR" sz="2000" dirty="0"/>
          </a:p>
          <a:p>
            <a:pPr>
              <a:lnSpc>
                <a:spcPts val="3000"/>
              </a:lnSpc>
            </a:pPr>
            <a:r>
              <a:rPr lang="pt-BR" b="1" dirty="0" smtClean="0"/>
              <a:t>Observação: </a:t>
            </a:r>
            <a:r>
              <a:rPr lang="pt-BR" dirty="0"/>
              <a:t>estas práticas podem variar, dentre os diversos modelos praticados em contratos de TT.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9084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884</Words>
  <Application>Microsoft Office PowerPoint</Application>
  <PresentationFormat>Widescreen</PresentationFormat>
  <Paragraphs>87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Segoe UI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Conta da Microsoft</dc:creator>
  <cp:lastModifiedBy>Conta da Microsoft</cp:lastModifiedBy>
  <cp:revision>16</cp:revision>
  <dcterms:created xsi:type="dcterms:W3CDTF">2025-05-14T16:47:49Z</dcterms:created>
  <dcterms:modified xsi:type="dcterms:W3CDTF">2026-02-20T10:19:14Z</dcterms:modified>
</cp:coreProperties>
</file>