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8" y="-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44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11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20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16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83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95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03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106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96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97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57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9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30102" y="1994264"/>
            <a:ext cx="2508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PROPOSTA TÉCNICA</a:t>
            </a:r>
            <a:endParaRPr lang="pt-B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30102" y="2416387"/>
            <a:ext cx="54271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TÍTULO DO PROJETO, EM LETRA MAIÚSCULA, FONTE 36, NEGRITO</a:t>
            </a:r>
            <a:endParaRPr lang="pt-BR" sz="3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30102" y="4441614"/>
            <a:ext cx="2636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DA EMPRESA</a:t>
            </a:r>
            <a:endParaRPr lang="pt-BR" sz="2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819288" y="690154"/>
            <a:ext cx="0" cy="547769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upo 16"/>
          <p:cNvGrpSpPr/>
          <p:nvPr/>
        </p:nvGrpSpPr>
        <p:grpSpPr>
          <a:xfrm>
            <a:off x="7281320" y="1703623"/>
            <a:ext cx="3960576" cy="3450754"/>
            <a:chOff x="7281320" y="1145143"/>
            <a:chExt cx="3960576" cy="3450754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1320" y="1145143"/>
              <a:ext cx="2160576" cy="2160000"/>
            </a:xfrm>
            <a:prstGeom prst="rect">
              <a:avLst/>
            </a:prstGeom>
          </p:spPr>
        </p:pic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1896" y="1325143"/>
              <a:ext cx="1800000" cy="1800000"/>
            </a:xfrm>
            <a:prstGeom prst="rect">
              <a:avLst/>
            </a:prstGeom>
          </p:spPr>
        </p:pic>
        <p:sp>
          <p:nvSpPr>
            <p:cNvPr id="11" name="CaixaDeTexto 10"/>
            <p:cNvSpPr txBox="1"/>
            <p:nvPr/>
          </p:nvSpPr>
          <p:spPr>
            <a:xfrm>
              <a:off x="7281320" y="3500096"/>
              <a:ext cx="367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POLO DE INOVAÇÃO DE MATÃO</a:t>
              </a:r>
              <a:endParaRPr lang="pt-BR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7281320" y="3850991"/>
              <a:ext cx="22215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UNIDADE EMBRAPII</a:t>
              </a:r>
              <a:endParaRPr lang="pt-BR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7281320" y="4318898"/>
              <a:ext cx="32791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>
                  <a:solidFill>
                    <a:schemeClr val="bg1">
                      <a:lumMod val="50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TECNOLOGIA E ENGENHARIA DE ALIMENTOS</a:t>
              </a:r>
              <a:endParaRPr lang="pt-BR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cxnSp>
          <p:nvCxnSpPr>
            <p:cNvPr id="15" name="Conector reto 14"/>
            <p:cNvCxnSpPr/>
            <p:nvPr/>
          </p:nvCxnSpPr>
          <p:spPr>
            <a:xfrm>
              <a:off x="7401553" y="4266346"/>
              <a:ext cx="339634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308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/>
          <p:cNvCxnSpPr/>
          <p:nvPr/>
        </p:nvCxnSpPr>
        <p:spPr>
          <a:xfrm>
            <a:off x="6819288" y="690154"/>
            <a:ext cx="0" cy="547769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7466831" y="1496947"/>
            <a:ext cx="3017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COORDENADOR DE PROJETO</a:t>
            </a:r>
            <a:endParaRPr lang="pt-BR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7466831" y="1835501"/>
            <a:ext cx="2291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do Coordenador</a:t>
            </a:r>
            <a:endParaRPr lang="pt-BR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7466831" y="2512609"/>
            <a:ext cx="18133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EQUIPE TÉCNICA</a:t>
            </a:r>
            <a:endParaRPr lang="pt-BR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7466831" y="2851163"/>
            <a:ext cx="909223" cy="2631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1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2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3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4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5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6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7</a:t>
            </a:r>
            <a:endParaRPr lang="pt-BR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5" name="Gráfico 17">
            <a:extLst>
              <a:ext uri="{FF2B5EF4-FFF2-40B4-BE49-F238E27FC236}">
                <a16:creationId xmlns:a16="http://schemas.microsoft.com/office/drawing/2014/main" xmlns="" id="{AEE83C34-B51D-1959-6193-C63337337F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 l="70132"/>
          <a:stretch/>
        </p:blipFill>
        <p:spPr>
          <a:xfrm>
            <a:off x="1396956" y="1167095"/>
            <a:ext cx="4124278" cy="452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07207" y="847513"/>
            <a:ext cx="35838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ESCOPO DO PROJETO</a:t>
            </a:r>
            <a:endParaRPr lang="pt-BR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80191" y="2306494"/>
            <a:ext cx="10155810" cy="3453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  <a:t>ESCREVA AQUI O ESCOPO DO PROJETO ALINHADO COM A EMPRESA.</a:t>
            </a:r>
          </a:p>
          <a:p>
            <a:pPr>
              <a:lnSpc>
                <a:spcPts val="2400"/>
              </a:lnSpc>
            </a:pPr>
            <a:r>
              <a:rPr lang="pt-BR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Lorem</a:t>
            </a:r>
            <a: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ipsum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dolor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sit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Phasellus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malesuada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maximus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enim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sit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elementum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turpis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facilisis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tempus.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Interdum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malesuada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fames ac ante ipsum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primis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in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faucibus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Quisque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feugiat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sit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tellus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pretium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Integer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vitae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risus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felis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Phasellus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eget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egestas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ex.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Vestibulum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ante ipsum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primis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in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faucibus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orci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luctus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ultrices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posuere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cubilia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curae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;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Morbi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egestas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rhoncus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ex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eu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malesuada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Vestibulum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pulvinar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metus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quis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eros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ullamcorper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porttitor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Donec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feugiat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odio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non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lobortis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tincidunt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, mi libero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aliquet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ipsum,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nec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sodales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tortor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erat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at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dui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Praesent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cursus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aliquam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tincidunt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Praesent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blandit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dictum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sem, eu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dictum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magna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lacinia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in.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Phasellus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luctus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justo ut nunc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dictum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vestibulum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Nullam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condimentum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augue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posuere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ullamcorper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lectus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massa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semper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magna,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at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molestie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sapien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dolor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ut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sapien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Fusce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dignissim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tellus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in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ligula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luctus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cursus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pt-BR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Conector reto 6"/>
          <p:cNvCxnSpPr/>
          <p:nvPr/>
        </p:nvCxnSpPr>
        <p:spPr>
          <a:xfrm flipH="1" flipV="1">
            <a:off x="1056000" y="1521823"/>
            <a:ext cx="10080000" cy="21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47645" y="6244045"/>
            <a:ext cx="358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POLO DE INOVAÇÃO DE MATÃO </a:t>
            </a:r>
            <a:r>
              <a:rPr lang="pt-BR" sz="1200" dirty="0" smtClean="0"/>
              <a:t>– UNIDADE EMBRAPII</a:t>
            </a:r>
            <a:endParaRPr lang="pt-BR" sz="1200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0" y="8244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03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07207" y="847513"/>
            <a:ext cx="31002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MACROENTREGAS</a:t>
            </a:r>
            <a:endParaRPr lang="pt-BR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Conector reto 6"/>
          <p:cNvCxnSpPr/>
          <p:nvPr/>
        </p:nvCxnSpPr>
        <p:spPr>
          <a:xfrm flipH="1" flipV="1">
            <a:off x="1056000" y="1521823"/>
            <a:ext cx="10080000" cy="21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47645" y="6244045"/>
            <a:ext cx="358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POLO DE INOVAÇÃO DE MATÃO </a:t>
            </a:r>
            <a:r>
              <a:rPr lang="pt-BR" sz="1200" dirty="0" smtClean="0"/>
              <a:t>– UNIDADE EMBRAPII</a:t>
            </a:r>
            <a:endParaRPr lang="pt-BR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0" y="824400"/>
            <a:ext cx="540000" cy="540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70857" y="2281646"/>
            <a:ext cx="2287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  <a:t>MACROENTREGA #1</a:t>
            </a:r>
            <a:endParaRPr lang="pt-B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740434" y="2281646"/>
            <a:ext cx="43955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Entregáveis da etapa.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Lorem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ipsum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dolor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sit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Phasellus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malesuada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maximus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enim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sit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endParaRPr lang="pt-B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2" name="Grupo 21"/>
          <p:cNvGrpSpPr/>
          <p:nvPr/>
        </p:nvGrpSpPr>
        <p:grpSpPr>
          <a:xfrm>
            <a:off x="4205526" y="2281646"/>
            <a:ext cx="1487596" cy="369332"/>
            <a:chOff x="4025526" y="2281646"/>
            <a:chExt cx="1487596" cy="369332"/>
          </a:xfrm>
        </p:grpSpPr>
        <p:sp>
          <p:nvSpPr>
            <p:cNvPr id="9" name="CaixaDeTexto 8"/>
            <p:cNvSpPr txBox="1"/>
            <p:nvPr/>
          </p:nvSpPr>
          <p:spPr>
            <a:xfrm>
              <a:off x="4358639" y="2281646"/>
              <a:ext cx="1154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XX meses</a:t>
              </a:r>
              <a:endParaRPr lang="pt-BR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5526" y="2286312"/>
              <a:ext cx="360000" cy="360000"/>
            </a:xfrm>
            <a:prstGeom prst="rect">
              <a:avLst/>
            </a:prstGeom>
          </p:spPr>
        </p:pic>
      </p:grpSp>
      <p:sp>
        <p:nvSpPr>
          <p:cNvPr id="25" name="CaixaDeTexto 24"/>
          <p:cNvSpPr txBox="1"/>
          <p:nvPr/>
        </p:nvSpPr>
        <p:spPr>
          <a:xfrm>
            <a:off x="870857" y="3577045"/>
            <a:ext cx="2287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  <a:t>MACROENTREGA #1</a:t>
            </a:r>
            <a:endParaRPr lang="pt-B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740434" y="3577045"/>
            <a:ext cx="43955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Entregáveis da etapa.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Lorem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ipsum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dolor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sit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Phasellus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malesuada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maximus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enim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sit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endParaRPr lang="pt-B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7" name="Grupo 26"/>
          <p:cNvGrpSpPr/>
          <p:nvPr/>
        </p:nvGrpSpPr>
        <p:grpSpPr>
          <a:xfrm>
            <a:off x="4205526" y="3577045"/>
            <a:ext cx="1487596" cy="369332"/>
            <a:chOff x="4025526" y="2281646"/>
            <a:chExt cx="1487596" cy="369332"/>
          </a:xfrm>
        </p:grpSpPr>
        <p:sp>
          <p:nvSpPr>
            <p:cNvPr id="28" name="CaixaDeTexto 27"/>
            <p:cNvSpPr txBox="1"/>
            <p:nvPr/>
          </p:nvSpPr>
          <p:spPr>
            <a:xfrm>
              <a:off x="4358639" y="2281646"/>
              <a:ext cx="1154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XX meses</a:t>
              </a:r>
              <a:endParaRPr lang="pt-BR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29" name="Imagem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5526" y="2286312"/>
              <a:ext cx="360000" cy="360000"/>
            </a:xfrm>
            <a:prstGeom prst="rect">
              <a:avLst/>
            </a:prstGeom>
          </p:spPr>
        </p:pic>
      </p:grpSp>
      <p:sp>
        <p:nvSpPr>
          <p:cNvPr id="31" name="CaixaDeTexto 30"/>
          <p:cNvSpPr txBox="1"/>
          <p:nvPr/>
        </p:nvSpPr>
        <p:spPr>
          <a:xfrm>
            <a:off x="870857" y="4872445"/>
            <a:ext cx="2287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  <a:t>MACROENTREGA #1</a:t>
            </a:r>
            <a:endParaRPr lang="pt-B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6740434" y="4872445"/>
            <a:ext cx="43955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Entregáveis da etapa.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Lorem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ipsum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dolor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sit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Phasellus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malesuada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maximus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enim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pt-B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sit</a:t>
            </a:r>
            <a:r>
              <a:rPr lang="pt-B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endParaRPr lang="pt-B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3" name="Grupo 32"/>
          <p:cNvGrpSpPr/>
          <p:nvPr/>
        </p:nvGrpSpPr>
        <p:grpSpPr>
          <a:xfrm>
            <a:off x="4205526" y="4872445"/>
            <a:ext cx="1487596" cy="369332"/>
            <a:chOff x="4025526" y="2281646"/>
            <a:chExt cx="1487596" cy="369332"/>
          </a:xfrm>
        </p:grpSpPr>
        <p:sp>
          <p:nvSpPr>
            <p:cNvPr id="34" name="CaixaDeTexto 33"/>
            <p:cNvSpPr txBox="1"/>
            <p:nvPr/>
          </p:nvSpPr>
          <p:spPr>
            <a:xfrm>
              <a:off x="4358639" y="2281646"/>
              <a:ext cx="1154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XX meses</a:t>
              </a:r>
              <a:endParaRPr lang="pt-BR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35" name="Imagem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5526" y="2286312"/>
              <a:ext cx="360000" cy="360000"/>
            </a:xfrm>
            <a:prstGeom prst="rect">
              <a:avLst/>
            </a:prstGeom>
          </p:spPr>
        </p:pic>
      </p:grpSp>
      <p:cxnSp>
        <p:nvCxnSpPr>
          <p:cNvPr id="36" name="Conector reto 35"/>
          <p:cNvCxnSpPr/>
          <p:nvPr/>
        </p:nvCxnSpPr>
        <p:spPr>
          <a:xfrm flipH="1" flipV="1">
            <a:off x="870857" y="3297589"/>
            <a:ext cx="10080000" cy="2177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flipH="1" flipV="1">
            <a:off x="870857" y="4592988"/>
            <a:ext cx="10080000" cy="2177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tângulo 37"/>
          <p:cNvSpPr/>
          <p:nvPr/>
        </p:nvSpPr>
        <p:spPr>
          <a:xfrm>
            <a:off x="5216434" y="82440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200" i="1" dirty="0" smtClean="0">
                <a:solidFill>
                  <a:srgbClr val="FF0000"/>
                </a:solidFill>
              </a:rPr>
              <a:t>Se o projeto precisar de mais do que três </a:t>
            </a:r>
            <a:r>
              <a:rPr lang="pt-BR" sz="1200" i="1" dirty="0" err="1" smtClean="0">
                <a:solidFill>
                  <a:srgbClr val="FF0000"/>
                </a:solidFill>
              </a:rPr>
              <a:t>macroentregas</a:t>
            </a:r>
            <a:r>
              <a:rPr lang="pt-BR" sz="1200" i="1" dirty="0" smtClean="0">
                <a:solidFill>
                  <a:srgbClr val="FF0000"/>
                </a:solidFill>
              </a:rPr>
              <a:t>, duplicar este slide, para inserir as outra </a:t>
            </a:r>
            <a:r>
              <a:rPr lang="pt-BR" sz="1200" i="1" dirty="0" err="1" smtClean="0">
                <a:solidFill>
                  <a:srgbClr val="FF0000"/>
                </a:solidFill>
              </a:rPr>
              <a:t>macroentregas</a:t>
            </a:r>
            <a:endParaRPr lang="pt-BR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07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07207" y="847513"/>
            <a:ext cx="345883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RISCOS DO PROJETO</a:t>
            </a:r>
            <a:endParaRPr lang="pt-BR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80191" y="2306494"/>
            <a:ext cx="1015581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dirty="0" smtClean="0"/>
              <a:t>ESCREVA AQUI OS EVENTUAIS RISCOS DO PROJETO, SE HOUVER. </a:t>
            </a:r>
            <a:r>
              <a:rPr lang="pt-BR" dirty="0" err="1" smtClean="0"/>
              <a:t>Lorem</a:t>
            </a:r>
            <a:r>
              <a:rPr lang="pt-BR" dirty="0" smtClean="0"/>
              <a:t> </a:t>
            </a:r>
            <a:r>
              <a:rPr lang="pt-BR" dirty="0"/>
              <a:t>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turpis</a:t>
            </a:r>
            <a:r>
              <a:rPr lang="pt-BR" dirty="0"/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facilisis</a:t>
            </a:r>
            <a:r>
              <a:rPr lang="pt-BR" dirty="0"/>
              <a:t> tempus. </a:t>
            </a:r>
            <a:r>
              <a:rPr lang="pt-BR" dirty="0" err="1"/>
              <a:t>Interdum</a:t>
            </a:r>
            <a:r>
              <a:rPr lang="pt-BR" dirty="0"/>
              <a:t> et </a:t>
            </a:r>
            <a:r>
              <a:rPr lang="pt-BR" dirty="0" err="1"/>
              <a:t>malesuada</a:t>
            </a:r>
            <a:r>
              <a:rPr lang="pt-BR" dirty="0"/>
              <a:t> fames ac ante ipsum </a:t>
            </a:r>
            <a:r>
              <a:rPr lang="pt-BR" dirty="0" err="1"/>
              <a:t>primis</a:t>
            </a:r>
            <a:r>
              <a:rPr lang="pt-BR" dirty="0"/>
              <a:t> in </a:t>
            </a:r>
            <a:r>
              <a:rPr lang="pt-BR" dirty="0" err="1"/>
              <a:t>faucibus</a:t>
            </a:r>
            <a:r>
              <a:rPr lang="pt-BR" dirty="0"/>
              <a:t>. </a:t>
            </a:r>
            <a:r>
              <a:rPr lang="pt-BR" dirty="0" err="1"/>
              <a:t>Quisque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a </a:t>
            </a:r>
            <a:r>
              <a:rPr lang="pt-BR" dirty="0" err="1"/>
              <a:t>pretium</a:t>
            </a:r>
            <a:r>
              <a:rPr lang="pt-BR" dirty="0"/>
              <a:t>. </a:t>
            </a:r>
            <a:r>
              <a:rPr lang="pt-BR" dirty="0" err="1"/>
              <a:t>Integer</a:t>
            </a:r>
            <a:r>
              <a:rPr lang="pt-BR" dirty="0"/>
              <a:t> vitae </a:t>
            </a:r>
            <a:r>
              <a:rPr lang="pt-BR" dirty="0" err="1"/>
              <a:t>risus</a:t>
            </a:r>
            <a:r>
              <a:rPr lang="pt-BR" dirty="0"/>
              <a:t> </a:t>
            </a:r>
            <a:r>
              <a:rPr lang="pt-BR" dirty="0" err="1"/>
              <a:t>felis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 ex. </a:t>
            </a:r>
            <a:r>
              <a:rPr lang="pt-BR" dirty="0" err="1"/>
              <a:t>Vestibulum</a:t>
            </a:r>
            <a:r>
              <a:rPr lang="pt-BR" dirty="0"/>
              <a:t> ante ipsum </a:t>
            </a:r>
            <a:r>
              <a:rPr lang="pt-BR" dirty="0" err="1"/>
              <a:t>primis</a:t>
            </a:r>
            <a:r>
              <a:rPr lang="pt-BR" dirty="0"/>
              <a:t> in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et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cubilia</a:t>
            </a:r>
            <a:r>
              <a:rPr lang="pt-BR" dirty="0"/>
              <a:t> </a:t>
            </a:r>
            <a:r>
              <a:rPr lang="pt-BR" dirty="0" err="1"/>
              <a:t>curae</a:t>
            </a:r>
            <a:r>
              <a:rPr lang="pt-BR" dirty="0"/>
              <a:t>;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 </a:t>
            </a:r>
            <a:r>
              <a:rPr lang="pt-BR" dirty="0" err="1"/>
              <a:t>ex</a:t>
            </a:r>
            <a:r>
              <a:rPr lang="pt-BR" dirty="0"/>
              <a:t> eu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pulvinar</a:t>
            </a:r>
            <a:r>
              <a:rPr lang="pt-BR" dirty="0"/>
              <a:t> </a:t>
            </a:r>
            <a:r>
              <a:rPr lang="pt-BR" dirty="0" err="1"/>
              <a:t>metus</a:t>
            </a:r>
            <a:r>
              <a:rPr lang="pt-BR" dirty="0"/>
              <a:t> quis </a:t>
            </a:r>
            <a:r>
              <a:rPr lang="pt-BR" dirty="0" err="1"/>
              <a:t>eros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porttitor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, </a:t>
            </a:r>
            <a:r>
              <a:rPr lang="pt-BR" dirty="0" err="1"/>
              <a:t>odio</a:t>
            </a:r>
            <a:r>
              <a:rPr lang="pt-BR" dirty="0"/>
              <a:t> non </a:t>
            </a:r>
            <a:r>
              <a:rPr lang="pt-BR" dirty="0" err="1"/>
              <a:t>lobortis</a:t>
            </a:r>
            <a:r>
              <a:rPr lang="pt-BR" dirty="0"/>
              <a:t> </a:t>
            </a:r>
            <a:r>
              <a:rPr lang="pt-BR" dirty="0" err="1"/>
              <a:t>tincidunt</a:t>
            </a:r>
            <a:r>
              <a:rPr lang="pt-BR" dirty="0"/>
              <a:t>, mi libero </a:t>
            </a:r>
            <a:r>
              <a:rPr lang="pt-BR" dirty="0" err="1"/>
              <a:t>aliquet</a:t>
            </a:r>
            <a:r>
              <a:rPr lang="pt-BR" dirty="0"/>
              <a:t> ipsum,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sodales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erat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dui</a:t>
            </a:r>
            <a:r>
              <a:rPr lang="pt-BR" dirty="0"/>
              <a:t>. </a:t>
            </a:r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cursus</a:t>
            </a:r>
            <a:r>
              <a:rPr lang="pt-BR" dirty="0"/>
              <a:t> </a:t>
            </a:r>
            <a:r>
              <a:rPr lang="pt-BR" dirty="0" err="1"/>
              <a:t>aliquam</a:t>
            </a:r>
            <a:r>
              <a:rPr lang="pt-BR" dirty="0"/>
              <a:t> </a:t>
            </a:r>
            <a:r>
              <a:rPr lang="pt-BR" dirty="0" err="1"/>
              <a:t>tincidunt</a:t>
            </a:r>
            <a:r>
              <a:rPr lang="pt-BR" dirty="0"/>
              <a:t>. </a:t>
            </a:r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sem, eu </a:t>
            </a:r>
            <a:r>
              <a:rPr lang="pt-BR" dirty="0" err="1"/>
              <a:t>dictum</a:t>
            </a:r>
            <a:r>
              <a:rPr lang="pt-BR" dirty="0"/>
              <a:t> magna </a:t>
            </a:r>
            <a:r>
              <a:rPr lang="pt-BR" dirty="0" err="1"/>
              <a:t>lacinia</a:t>
            </a:r>
            <a:r>
              <a:rPr lang="pt-BR" dirty="0"/>
              <a:t> in.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justo ut nunc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vestibulum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</a:t>
            </a:r>
            <a:r>
              <a:rPr lang="pt-BR" dirty="0" err="1"/>
              <a:t>condimentum</a:t>
            </a:r>
            <a:r>
              <a:rPr lang="pt-BR" dirty="0"/>
              <a:t>, </a:t>
            </a:r>
            <a:r>
              <a:rPr lang="pt-BR" dirty="0" err="1"/>
              <a:t>augue</a:t>
            </a:r>
            <a:r>
              <a:rPr lang="pt-BR" dirty="0"/>
              <a:t> et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, </a:t>
            </a:r>
            <a:r>
              <a:rPr lang="pt-BR" dirty="0" err="1"/>
              <a:t>lectus</a:t>
            </a:r>
            <a:r>
              <a:rPr lang="pt-BR" dirty="0"/>
              <a:t> massa </a:t>
            </a:r>
            <a:r>
              <a:rPr lang="pt-BR" dirty="0" err="1"/>
              <a:t>semper</a:t>
            </a:r>
            <a:r>
              <a:rPr lang="pt-BR" dirty="0"/>
              <a:t> magna,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molestie</a:t>
            </a:r>
            <a:r>
              <a:rPr lang="pt-BR" dirty="0"/>
              <a:t> </a:t>
            </a:r>
            <a:r>
              <a:rPr lang="pt-BR" dirty="0" err="1"/>
              <a:t>sapien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 ut </a:t>
            </a:r>
            <a:r>
              <a:rPr lang="pt-BR" dirty="0" err="1"/>
              <a:t>sapien</a:t>
            </a:r>
            <a:r>
              <a:rPr lang="pt-BR" dirty="0"/>
              <a:t>. </a:t>
            </a:r>
            <a:r>
              <a:rPr lang="pt-BR" dirty="0" err="1"/>
              <a:t>Fusce</a:t>
            </a:r>
            <a:r>
              <a:rPr lang="pt-BR" dirty="0"/>
              <a:t> </a:t>
            </a:r>
            <a:r>
              <a:rPr lang="pt-BR" dirty="0" err="1"/>
              <a:t>dignissim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in </a:t>
            </a:r>
            <a:r>
              <a:rPr lang="pt-BR" dirty="0" err="1"/>
              <a:t>ligula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</a:t>
            </a:r>
            <a:r>
              <a:rPr lang="pt-BR" dirty="0" err="1"/>
              <a:t>cursus</a:t>
            </a:r>
            <a:r>
              <a:rPr lang="pt-BR" dirty="0"/>
              <a:t>. </a:t>
            </a:r>
            <a:endParaRPr lang="pt-BR" dirty="0" smtClean="0"/>
          </a:p>
        </p:txBody>
      </p:sp>
      <p:cxnSp>
        <p:nvCxnSpPr>
          <p:cNvPr id="7" name="Conector reto 6"/>
          <p:cNvCxnSpPr/>
          <p:nvPr/>
        </p:nvCxnSpPr>
        <p:spPr>
          <a:xfrm flipH="1" flipV="1">
            <a:off x="1056000" y="1521823"/>
            <a:ext cx="10080000" cy="21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47645" y="6244045"/>
            <a:ext cx="358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POLO DE INOVAÇÃO DE MATÃO </a:t>
            </a:r>
            <a:r>
              <a:rPr lang="pt-BR" sz="1200" dirty="0" smtClean="0"/>
              <a:t>– UNIDADE EMBRAPII</a:t>
            </a:r>
            <a:endParaRPr lang="pt-BR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0" y="8244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7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07207" y="847513"/>
            <a:ext cx="337515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CUSTO DO PROJETO</a:t>
            </a:r>
            <a:endParaRPr lang="pt-BR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Conector reto 6"/>
          <p:cNvCxnSpPr/>
          <p:nvPr/>
        </p:nvCxnSpPr>
        <p:spPr>
          <a:xfrm flipH="1" flipV="1">
            <a:off x="1056000" y="1521823"/>
            <a:ext cx="10080000" cy="21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47645" y="6244045"/>
            <a:ext cx="358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POLO DE INOVAÇÃO DE MATÃO </a:t>
            </a:r>
            <a:r>
              <a:rPr lang="pt-BR" sz="1200" dirty="0" smtClean="0"/>
              <a:t>– UNIDADE EMBRAPII</a:t>
            </a:r>
            <a:endParaRPr lang="pt-BR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0" y="824400"/>
            <a:ext cx="540000" cy="540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5216434" y="1811383"/>
            <a:ext cx="6000205" cy="844731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R$ XXX.XXX,XX</a:t>
            </a:r>
            <a:endParaRPr lang="pt-BR" sz="2400" b="1" dirty="0">
              <a:solidFill>
                <a:sysClr val="windowText" lastClr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945885" y="2033693"/>
            <a:ext cx="4122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CUSTO TOTAL DO PROJETO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335227" y="3165807"/>
            <a:ext cx="4270549" cy="369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DIVISÃO DOS CUSTOS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1368542" y="3535460"/>
            <a:ext cx="423723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1249200" y="3905113"/>
            <a:ext cx="1125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EMPRESA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1249200" y="4455942"/>
            <a:ext cx="12127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EMBRAPII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249200" y="5006770"/>
            <a:ext cx="11692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UNIDADE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2638217" y="3928392"/>
            <a:ext cx="1696108" cy="369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R$ XXX.XXX,XX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2638217" y="4455942"/>
            <a:ext cx="1696108" cy="369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R$ XXX.XXX,XX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2622447" y="5021998"/>
            <a:ext cx="1696108" cy="369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R$ XXX.XXX,XX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318555" y="3934559"/>
            <a:ext cx="12872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400"/>
              </a:lnSpc>
            </a:pPr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XX,X%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4309847" y="4455942"/>
            <a:ext cx="12872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400"/>
              </a:lnSpc>
            </a:pPr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XX,X%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4318554" y="4978855"/>
            <a:ext cx="12872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400"/>
              </a:lnSpc>
            </a:pPr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XX,X%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6449701" y="3177508"/>
            <a:ext cx="42705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APORTES DA EMPRESA</a:t>
            </a:r>
          </a:p>
        </p:txBody>
      </p:sp>
      <p:cxnSp>
        <p:nvCxnSpPr>
          <p:cNvPr id="22" name="Conector reto 21"/>
          <p:cNvCxnSpPr/>
          <p:nvPr/>
        </p:nvCxnSpPr>
        <p:spPr>
          <a:xfrm>
            <a:off x="6483016" y="3547161"/>
            <a:ext cx="423723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ângulo 22"/>
          <p:cNvSpPr/>
          <p:nvPr/>
        </p:nvSpPr>
        <p:spPr>
          <a:xfrm>
            <a:off x="7007691" y="3916814"/>
            <a:ext cx="13356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APORTE #1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7007691" y="4467643"/>
            <a:ext cx="13732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APORTE #2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7007691" y="5018471"/>
            <a:ext cx="13042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APORTE #3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8506399" y="3914186"/>
            <a:ext cx="1696108" cy="369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R$ XXX.XXX,XX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8506399" y="4441736"/>
            <a:ext cx="1696108" cy="369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R$ XXX.XXX,XX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8490629" y="5007792"/>
            <a:ext cx="1696108" cy="369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R$ XXX.XXX,XX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216434" y="58128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200" i="1" dirty="0" smtClean="0">
                <a:solidFill>
                  <a:srgbClr val="FF0000"/>
                </a:solidFill>
              </a:rPr>
              <a:t>Apontar </a:t>
            </a:r>
            <a:r>
              <a:rPr lang="pt-BR" sz="1200" i="1" dirty="0">
                <a:solidFill>
                  <a:srgbClr val="FF0000"/>
                </a:solidFill>
              </a:rPr>
              <a:t>o custo total do projeto e como o valor será dividido, deixando claro o % de cada uma das </a:t>
            </a:r>
            <a:r>
              <a:rPr lang="pt-BR" sz="1200" i="1" dirty="0" smtClean="0">
                <a:solidFill>
                  <a:srgbClr val="FF0000"/>
                </a:solidFill>
              </a:rPr>
              <a:t>partes. Atente-se </a:t>
            </a:r>
            <a:r>
              <a:rPr lang="pt-BR" sz="1200" i="1" dirty="0">
                <a:solidFill>
                  <a:srgbClr val="FF0000"/>
                </a:solidFill>
              </a:rPr>
              <a:t>que o valor EMBRAPII não pode ser superior a </a:t>
            </a:r>
            <a:r>
              <a:rPr lang="pt-BR" sz="1200" i="1" dirty="0" smtClean="0">
                <a:solidFill>
                  <a:srgbClr val="FF0000"/>
                </a:solidFill>
              </a:rPr>
              <a:t>1/3. Apontar </a:t>
            </a:r>
            <a:r>
              <a:rPr lang="pt-BR" sz="1200" i="1" dirty="0">
                <a:solidFill>
                  <a:srgbClr val="FF0000"/>
                </a:solidFill>
              </a:rPr>
              <a:t>os aportes da empresa, lembrando que os demais recursos só serão aportados após o debitado o valor da empresa</a:t>
            </a:r>
            <a:r>
              <a:rPr lang="pt-BR" sz="1200" i="1" dirty="0" smtClean="0">
                <a:solidFill>
                  <a:srgbClr val="FF0000"/>
                </a:solidFill>
              </a:rPr>
              <a:t>.</a:t>
            </a:r>
            <a:endParaRPr lang="pt-BR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5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07207" y="847513"/>
            <a:ext cx="468468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PROPRIEDADE INTELECTUAL</a:t>
            </a:r>
            <a:endParaRPr lang="pt-BR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Conector reto 6"/>
          <p:cNvCxnSpPr/>
          <p:nvPr/>
        </p:nvCxnSpPr>
        <p:spPr>
          <a:xfrm flipH="1" flipV="1">
            <a:off x="1056000" y="1521823"/>
            <a:ext cx="10080000" cy="21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47645" y="6244045"/>
            <a:ext cx="358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POLO DE INOVAÇÃO DE MATÃO </a:t>
            </a:r>
            <a:r>
              <a:rPr lang="pt-BR" sz="1200" dirty="0" smtClean="0"/>
              <a:t>– UNIDADE EMBRAPII</a:t>
            </a:r>
            <a:endParaRPr lang="pt-BR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0" y="824400"/>
            <a:ext cx="540000" cy="540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6548845" y="338713"/>
            <a:ext cx="5059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i="1" dirty="0">
                <a:solidFill>
                  <a:srgbClr val="FF0000"/>
                </a:solidFill>
              </a:rPr>
              <a:t>E</a:t>
            </a:r>
            <a:r>
              <a:rPr lang="pt-BR" sz="1200" i="1" dirty="0" smtClean="0">
                <a:solidFill>
                  <a:srgbClr val="FF0000"/>
                </a:solidFill>
              </a:rPr>
              <a:t>xplicar </a:t>
            </a:r>
            <a:r>
              <a:rPr lang="pt-BR" sz="1200" i="1" dirty="0">
                <a:solidFill>
                  <a:srgbClr val="FF0000"/>
                </a:solidFill>
              </a:rPr>
              <a:t>que a titularidade padrão, já pré-aprovada internamente, é de 50% para o IFSP e 50% para empresa e que o direito de exploração é assegurado à empresa no APPDI, sendo formalizado em um contrato de transferência de tecnologia/conhecimento ao encerramento do </a:t>
            </a:r>
            <a:r>
              <a:rPr lang="pt-BR" sz="1200" i="1" dirty="0" smtClean="0">
                <a:solidFill>
                  <a:srgbClr val="FF0000"/>
                </a:solidFill>
              </a:rPr>
              <a:t>projeto.  Um </a:t>
            </a:r>
            <a:r>
              <a:rPr lang="pt-BR" sz="1200" i="1" dirty="0">
                <a:solidFill>
                  <a:srgbClr val="FF0000"/>
                </a:solidFill>
              </a:rPr>
              <a:t>percentual diferente pode ser proposto, nesse caso é feito uma negociação incluindo a INOVA-IFSP </a:t>
            </a:r>
            <a:endParaRPr lang="pt-BR" sz="1200" i="1" dirty="0">
              <a:solidFill>
                <a:srgbClr val="FF0000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50" t="12638" r="25550" b="19305"/>
          <a:stretch/>
        </p:blipFill>
        <p:spPr>
          <a:xfrm>
            <a:off x="5044051" y="1876425"/>
            <a:ext cx="2103898" cy="31051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  <a14:imgEffect>
                      <a14:brightnessContrast bright="3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650" t="12638" r="48995" b="19305"/>
          <a:stretch/>
        </p:blipFill>
        <p:spPr>
          <a:xfrm>
            <a:off x="5001596" y="1870710"/>
            <a:ext cx="1113454" cy="3105150"/>
          </a:xfrm>
          <a:prstGeom prst="rect">
            <a:avLst/>
          </a:prstGeom>
        </p:spPr>
      </p:pic>
      <p:cxnSp>
        <p:nvCxnSpPr>
          <p:cNvPr id="11" name="Conector reto 10"/>
          <p:cNvCxnSpPr/>
          <p:nvPr/>
        </p:nvCxnSpPr>
        <p:spPr>
          <a:xfrm>
            <a:off x="6115050" y="1885950"/>
            <a:ext cx="0" cy="380047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1694183" y="2326640"/>
            <a:ext cx="277191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50%</a:t>
            </a:r>
            <a:endParaRPr lang="pt-BR" sz="10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7692727" y="2260327"/>
            <a:ext cx="277191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50%</a:t>
            </a:r>
            <a:endParaRPr lang="pt-BR" sz="10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089708" y="3928049"/>
            <a:ext cx="198086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7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IFSP</a:t>
            </a:r>
            <a:endParaRPr lang="pt-BR" sz="7000" b="1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450577" y="4004993"/>
            <a:ext cx="32562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000" b="1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empresa</a:t>
            </a:r>
            <a:endParaRPr lang="pt-BR" sz="6000" b="1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37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704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Conta da Microsoft</cp:lastModifiedBy>
  <cp:revision>13</cp:revision>
  <dcterms:created xsi:type="dcterms:W3CDTF">2025-05-14T16:47:49Z</dcterms:created>
  <dcterms:modified xsi:type="dcterms:W3CDTF">2025-05-15T10:33:00Z</dcterms:modified>
</cp:coreProperties>
</file>